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6"/>
  </p:notesMasterIdLst>
  <p:sldIdLst>
    <p:sldId id="699" r:id="rId3"/>
    <p:sldId id="850" r:id="rId4"/>
    <p:sldId id="851" r:id="rId5"/>
    <p:sldId id="852" r:id="rId6"/>
    <p:sldId id="853" r:id="rId7"/>
    <p:sldId id="854" r:id="rId8"/>
    <p:sldId id="855" r:id="rId9"/>
    <p:sldId id="856" r:id="rId10"/>
    <p:sldId id="857" r:id="rId11"/>
    <p:sldId id="858" r:id="rId12"/>
    <p:sldId id="859" r:id="rId13"/>
    <p:sldId id="860" r:id="rId14"/>
    <p:sldId id="861" r:id="rId15"/>
    <p:sldId id="862" r:id="rId16"/>
    <p:sldId id="863" r:id="rId17"/>
    <p:sldId id="864" r:id="rId18"/>
    <p:sldId id="865" r:id="rId19"/>
    <p:sldId id="866" r:id="rId20"/>
    <p:sldId id="867" r:id="rId21"/>
    <p:sldId id="868" r:id="rId22"/>
    <p:sldId id="869" r:id="rId23"/>
    <p:sldId id="870" r:id="rId24"/>
    <p:sldId id="871" r:id="rId25"/>
    <p:sldId id="872" r:id="rId26"/>
    <p:sldId id="873" r:id="rId27"/>
    <p:sldId id="874" r:id="rId28"/>
    <p:sldId id="875" r:id="rId29"/>
    <p:sldId id="876" r:id="rId30"/>
    <p:sldId id="877" r:id="rId31"/>
    <p:sldId id="878" r:id="rId32"/>
    <p:sldId id="879" r:id="rId33"/>
    <p:sldId id="880" r:id="rId34"/>
    <p:sldId id="881" r:id="rId35"/>
    <p:sldId id="882" r:id="rId36"/>
    <p:sldId id="883" r:id="rId37"/>
    <p:sldId id="884" r:id="rId38"/>
    <p:sldId id="885" r:id="rId39"/>
    <p:sldId id="886" r:id="rId40"/>
    <p:sldId id="887" r:id="rId41"/>
    <p:sldId id="888" r:id="rId42"/>
    <p:sldId id="889" r:id="rId43"/>
    <p:sldId id="890" r:id="rId44"/>
    <p:sldId id="891" r:id="rId45"/>
    <p:sldId id="892" r:id="rId46"/>
    <p:sldId id="893" r:id="rId47"/>
    <p:sldId id="894" r:id="rId48"/>
    <p:sldId id="895" r:id="rId49"/>
    <p:sldId id="896" r:id="rId50"/>
    <p:sldId id="897" r:id="rId51"/>
    <p:sldId id="898" r:id="rId52"/>
    <p:sldId id="764" r:id="rId53"/>
    <p:sldId id="702" r:id="rId54"/>
    <p:sldId id="679" r:id="rId5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14/03/2020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14/03/2020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14/03/2020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15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Hàm và đối tượng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8" y="38628"/>
            <a:ext cx="77867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cách truyền </a:t>
            </a:r>
            <a:r>
              <a:rPr spc="-5" dirty="0"/>
              <a:t>tham số</a:t>
            </a:r>
            <a:r>
              <a:rPr spc="-35" dirty="0"/>
              <a:t> </a:t>
            </a:r>
            <a:r>
              <a:rPr spc="-5" dirty="0"/>
              <a:t>1-3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2064" y="1121663"/>
            <a:ext cx="11332465" cy="1784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033" y="1322960"/>
            <a:ext cx="10766210" cy="123033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hai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truyền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là, truyền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8139" marR="6047">
              <a:lnSpc>
                <a:spcPct val="86400"/>
              </a:lnSpc>
            </a:pP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- Tức 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biến như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các 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tới một hàm. Hàm  được gọi không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truyền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khi nó được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79704" y="3163055"/>
            <a:ext cx="6871201" cy="20757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615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38628"/>
            <a:ext cx="77867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cách truyền </a:t>
            </a:r>
            <a:r>
              <a:rPr spc="-5" dirty="0"/>
              <a:t>tham số</a:t>
            </a:r>
            <a:r>
              <a:rPr spc="-35" dirty="0"/>
              <a:t> </a:t>
            </a:r>
            <a:r>
              <a:rPr spc="-5" dirty="0"/>
              <a:t>2-3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0032" y="1121663"/>
            <a:ext cx="11334497" cy="74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4095" y="1889761"/>
            <a:ext cx="11423905" cy="813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095" y="2775203"/>
            <a:ext cx="11330433" cy="8001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7185" y="1300988"/>
            <a:ext cx="10908452" cy="201324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tham chiệu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Tức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như là hàm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7382" marR="6047">
              <a:lnSpc>
                <a:spcPts val="2225"/>
              </a:lnSpc>
              <a:spcBef>
                <a:spcPts val="1386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được gọi thay đổi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đang  gọi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7382">
              <a:spcBef>
                <a:spcPts val="1856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thay đổi này được phản ánh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lời gọi 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spc="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thúc.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9100" y="3800096"/>
            <a:ext cx="7353804" cy="2191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519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7787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cách truyền </a:t>
            </a:r>
            <a:r>
              <a:rPr spc="-5" dirty="0"/>
              <a:t>tham </a:t>
            </a:r>
            <a:r>
              <a:rPr spc="-11" dirty="0"/>
              <a:t>số</a:t>
            </a:r>
            <a:r>
              <a:rPr spc="-19" dirty="0"/>
              <a:t> </a:t>
            </a:r>
            <a:r>
              <a:rPr spc="-5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802895"/>
            <a:ext cx="9521610" cy="5562924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indent="-326493">
              <a:spcBef>
                <a:spcPts val="130"/>
              </a:spcBef>
              <a:buClr>
                <a:srgbClr val="AC1317"/>
              </a:buClr>
              <a:buSzPct val="151724"/>
              <a:buFont typeface="Wingdings"/>
              <a:buChar char=""/>
              <a:tabLst>
                <a:tab pos="341610" algn="l"/>
                <a:tab pos="342364" algn="l"/>
              </a:tabLst>
            </a:pPr>
            <a:r>
              <a:rPr sz="1600" dirty="0">
                <a:latin typeface="Calibri"/>
                <a:cs typeface="Calibri"/>
              </a:rPr>
              <a:t>Ví</a:t>
            </a:r>
            <a:r>
              <a:rPr sz="1600" spc="214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dụ</a:t>
            </a:r>
          </a:p>
          <a:p>
            <a:pPr marR="7400527" algn="ctr">
              <a:spcBef>
                <a:spcPts val="2244"/>
              </a:spcBef>
            </a:pPr>
            <a:r>
              <a:rPr sz="1400" dirty="0">
                <a:latin typeface="Courier New"/>
                <a:cs typeface="Courier New"/>
              </a:rPr>
              <a:t>&lt;script&gt;</a:t>
            </a:r>
          </a:p>
          <a:p>
            <a:pPr marL="279637">
              <a:spcBef>
                <a:spcPts val="30"/>
              </a:spcBef>
            </a:pPr>
            <a:r>
              <a:rPr sz="1400" dirty="0">
                <a:latin typeface="Courier New"/>
                <a:cs typeface="Courier New"/>
              </a:rPr>
              <a:t>var names =new Array(‘James’, ‘Kevin’,</a:t>
            </a:r>
            <a:r>
              <a:rPr sz="1400" spc="-3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‘Brad’);</a:t>
            </a:r>
          </a:p>
          <a:p>
            <a:pPr marL="279637">
              <a:spcBef>
                <a:spcPts val="30"/>
              </a:spcBef>
            </a:pPr>
            <a:r>
              <a:rPr sz="1400" dirty="0">
                <a:latin typeface="Courier New"/>
                <a:cs typeface="Courier New"/>
              </a:rPr>
              <a:t>function</a:t>
            </a:r>
            <a:r>
              <a:rPr sz="1400" spc="-24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change_names(names){</a:t>
            </a:r>
          </a:p>
          <a:p>
            <a:pPr marL="544911">
              <a:spcBef>
                <a:spcPts val="19"/>
              </a:spcBef>
            </a:pPr>
            <a:r>
              <a:rPr sz="1400" dirty="0">
                <a:latin typeface="Courier New"/>
                <a:cs typeface="Courier New"/>
              </a:rPr>
              <a:t>names[0]=</a:t>
            </a:r>
            <a:r>
              <a:rPr sz="1400" spc="-19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‘Stuart’;</a:t>
            </a:r>
          </a:p>
          <a:p>
            <a:pPr marL="279637">
              <a:spcBef>
                <a:spcPts val="3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279637">
              <a:spcBef>
                <a:spcPts val="30"/>
              </a:spcBef>
            </a:pPr>
            <a:r>
              <a:rPr sz="1400" dirty="0">
                <a:latin typeface="Courier New"/>
                <a:cs typeface="Courier New"/>
              </a:rPr>
              <a:t>function</a:t>
            </a:r>
            <a:r>
              <a:rPr sz="1400" spc="-49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display_names(){</a:t>
            </a:r>
          </a:p>
          <a:p>
            <a:pPr marL="544911" marR="932624">
              <a:lnSpc>
                <a:spcPts val="2094"/>
              </a:lnSpc>
              <a:spcBef>
                <a:spcPts val="60"/>
              </a:spcBef>
            </a:pPr>
            <a:r>
              <a:rPr sz="1400" dirty="0">
                <a:latin typeface="Courier New"/>
                <a:cs typeface="Courier New"/>
              </a:rPr>
              <a:t>document.writeln(‘&lt;H3&gt; List of Student Names:&lt;/H3&gt;’);  document.write(‘&lt;UL&gt;’);</a:t>
            </a:r>
          </a:p>
          <a:p>
            <a:pPr marL="809432" marR="1990704" indent="-265277">
              <a:lnSpc>
                <a:spcPts val="2084"/>
              </a:lnSpc>
              <a:spcBef>
                <a:spcPts val="19"/>
              </a:spcBef>
            </a:pPr>
            <a:r>
              <a:rPr sz="1400" dirty="0">
                <a:latin typeface="Courier New"/>
                <a:cs typeface="Courier New"/>
              </a:rPr>
              <a:t>for(vari=0; i&lt;names.length; i++) {  document.write(‘&lt;LI&gt;’ + names[i]+</a:t>
            </a:r>
            <a:r>
              <a:rPr sz="1400" spc="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‘&lt;/LI&gt;’);</a:t>
            </a:r>
          </a:p>
          <a:p>
            <a:pPr marL="544911">
              <a:lnSpc>
                <a:spcPts val="2035"/>
              </a:lnSpc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544911" marR="4768925">
              <a:lnSpc>
                <a:spcPct val="100699"/>
              </a:lnSpc>
              <a:spcBef>
                <a:spcPts val="19"/>
              </a:spcBef>
            </a:pPr>
            <a:r>
              <a:rPr sz="1400" dirty="0">
                <a:latin typeface="Courier New"/>
                <a:cs typeface="Courier New"/>
              </a:rPr>
              <a:t>document.write(‘&lt;/UL&gt;’);  change_names(names);</a:t>
            </a:r>
          </a:p>
          <a:p>
            <a:pPr marL="544911" marR="6047">
              <a:lnSpc>
                <a:spcPct val="101400"/>
              </a:lnSpc>
            </a:pPr>
            <a:r>
              <a:rPr sz="1400" dirty="0">
                <a:latin typeface="Courier New"/>
                <a:cs typeface="Courier New"/>
              </a:rPr>
              <a:t>document.write(‘&lt;H3&gt; List of Changed Students Names:&lt;/H3&gt;’);  document.write(‘&lt;UL&gt;’);</a:t>
            </a:r>
          </a:p>
          <a:p>
            <a:pPr marL="544911">
              <a:spcBef>
                <a:spcPts val="11"/>
              </a:spcBef>
            </a:pPr>
            <a:r>
              <a:rPr sz="1400" dirty="0">
                <a:latin typeface="Courier New"/>
                <a:cs typeface="Courier New"/>
              </a:rPr>
              <a:t>for(vari=0; i&lt;names.length; i++)</a:t>
            </a:r>
            <a:r>
              <a:rPr sz="1400" spc="-5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{</a:t>
            </a:r>
          </a:p>
          <a:p>
            <a:pPr marL="809432">
              <a:spcBef>
                <a:spcPts val="35"/>
              </a:spcBef>
            </a:pPr>
            <a:r>
              <a:rPr sz="1400" dirty="0">
                <a:latin typeface="Courier New"/>
                <a:cs typeface="Courier New"/>
              </a:rPr>
              <a:t>document.write(‘&lt;LI&gt;’ + names[i]+</a:t>
            </a:r>
            <a:r>
              <a:rPr sz="1400" spc="-19" dirty="0"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‘&lt;/LI&gt;’);</a:t>
            </a:r>
          </a:p>
          <a:p>
            <a:pPr marL="544911">
              <a:spcBef>
                <a:spcPts val="24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544911">
              <a:spcBef>
                <a:spcPts val="19"/>
              </a:spcBef>
            </a:pPr>
            <a:r>
              <a:rPr sz="1400" dirty="0">
                <a:latin typeface="Courier New"/>
                <a:cs typeface="Courier New"/>
              </a:rPr>
              <a:t>document.write(‘&lt;/UL&gt;’);</a:t>
            </a:r>
          </a:p>
          <a:p>
            <a:pPr marL="279637">
              <a:spcBef>
                <a:spcPts val="30"/>
              </a:spcBef>
            </a:pPr>
            <a:r>
              <a:rPr sz="1400" dirty="0">
                <a:latin typeface="Courier New"/>
                <a:cs typeface="Courier New"/>
              </a:rPr>
              <a:t>}</a:t>
            </a:r>
          </a:p>
          <a:p>
            <a:pPr marL="279637">
              <a:spcBef>
                <a:spcPts val="24"/>
              </a:spcBef>
            </a:pPr>
            <a:r>
              <a:rPr sz="1400" dirty="0">
                <a:latin typeface="Courier New"/>
                <a:cs typeface="Courier New"/>
              </a:rPr>
              <a:t>display_names(names);</a:t>
            </a:r>
          </a:p>
          <a:p>
            <a:pPr marR="7267508" algn="ctr">
              <a:spcBef>
                <a:spcPts val="19"/>
              </a:spcBef>
            </a:pPr>
            <a:r>
              <a:rPr sz="1400" dirty="0">
                <a:latin typeface="Courier New"/>
                <a:cs typeface="Courier New"/>
              </a:rPr>
              <a:t>&lt;/</a:t>
            </a:r>
            <a:r>
              <a:rPr sz="1400" dirty="0">
                <a:latin typeface="Courier New"/>
                <a:cs typeface="Courier New"/>
              </a:rPr>
              <a:t>scrip&gt;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569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15211"/>
            <a:ext cx="43196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</a:t>
            </a:r>
            <a:r>
              <a:rPr spc="-95" dirty="0"/>
              <a:t> </a:t>
            </a:r>
            <a:r>
              <a:rPr spc="-19" dirty="0"/>
              <a:t>return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651488" y="1985300"/>
            <a:ext cx="6521172" cy="14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66669" y="863852"/>
            <a:ext cx="11351429" cy="484222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255"/>
              </a:lnSpc>
              <a:spcBef>
                <a:spcPts val="119"/>
              </a:spcBef>
            </a:pPr>
            <a:r>
              <a:rPr spc="-60" dirty="0">
                <a:latin typeface="Calibri"/>
                <a:cs typeface="Calibri"/>
              </a:rPr>
              <a:t>Trả </a:t>
            </a:r>
            <a:r>
              <a:rPr spc="-5" dirty="0">
                <a:latin typeface="Calibri"/>
                <a:cs typeface="Calibri"/>
              </a:rPr>
              <a:t>về </a:t>
            </a:r>
            <a:r>
              <a:rPr spc="-30" dirty="0">
                <a:latin typeface="Calibri"/>
                <a:cs typeface="Calibri"/>
              </a:rPr>
              <a:t>kết </a:t>
            </a:r>
            <a:r>
              <a:rPr spc="-5" dirty="0">
                <a:latin typeface="Calibri"/>
                <a:cs typeface="Calibri"/>
              </a:rPr>
              <a:t>quả cho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hàm</a:t>
            </a:r>
            <a:endParaRPr dirty="0">
              <a:latin typeface="Calibri"/>
              <a:cs typeface="Calibri"/>
            </a:endParaRPr>
          </a:p>
          <a:p>
            <a:pPr marL="468579" indent="-326493">
              <a:lnSpc>
                <a:spcPts val="232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469335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6408196" algn="ctr">
              <a:spcBef>
                <a:spcPts val="350"/>
              </a:spcBef>
            </a:pPr>
            <a:r>
              <a:rPr sz="1600" spc="-5" dirty="0">
                <a:latin typeface="Courier New"/>
                <a:cs typeface="Courier New"/>
              </a:rPr>
              <a:t>&lt;script&gt;</a:t>
            </a:r>
            <a:endParaRPr sz="1600" dirty="0">
              <a:latin typeface="Courier New"/>
              <a:cs typeface="Courier New"/>
            </a:endParaRPr>
          </a:p>
          <a:p>
            <a:pPr marL="432303"/>
            <a:r>
              <a:rPr sz="1600" spc="-5" dirty="0">
                <a:latin typeface="Courier New"/>
                <a:cs typeface="Courier New"/>
              </a:rPr>
              <a:t>function factorial(num)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722518"/>
            <a:r>
              <a:rPr sz="1600" spc="-5" dirty="0">
                <a:latin typeface="Courier New"/>
                <a:cs typeface="Courier New"/>
              </a:rPr>
              <a:t>if(num==0)</a:t>
            </a:r>
            <a:endParaRPr sz="1600" dirty="0">
              <a:latin typeface="Courier New"/>
              <a:cs typeface="Courier New"/>
            </a:endParaRPr>
          </a:p>
          <a:p>
            <a:pPr marL="722518" marR="5096175" indent="289461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return0;  </a:t>
            </a:r>
            <a:r>
              <a:rPr sz="1600" spc="-11" dirty="0">
                <a:latin typeface="Courier New"/>
                <a:cs typeface="Courier New"/>
              </a:rPr>
              <a:t>e</a:t>
            </a:r>
            <a:r>
              <a:rPr sz="1600" spc="-5" dirty="0">
                <a:latin typeface="Courier New"/>
                <a:cs typeface="Courier New"/>
              </a:rPr>
              <a:t>l</a:t>
            </a:r>
            <a:r>
              <a:rPr sz="1600" dirty="0">
                <a:latin typeface="Courier New"/>
                <a:cs typeface="Courier New"/>
              </a:rPr>
              <a:t>s</a:t>
            </a:r>
            <a:r>
              <a:rPr sz="1600" spc="-11" dirty="0">
                <a:latin typeface="Courier New"/>
                <a:cs typeface="Courier New"/>
              </a:rPr>
              <a:t>e</a:t>
            </a:r>
            <a:r>
              <a:rPr sz="1600" spc="-5" dirty="0">
                <a:latin typeface="Courier New"/>
                <a:cs typeface="Courier New"/>
              </a:rPr>
              <a:t>i</a:t>
            </a:r>
            <a:r>
              <a:rPr sz="1600" dirty="0">
                <a:latin typeface="Courier New"/>
                <a:cs typeface="Courier New"/>
              </a:rPr>
              <a:t>f</a:t>
            </a:r>
            <a:r>
              <a:rPr sz="1600" spc="-11" dirty="0">
                <a:latin typeface="Courier New"/>
                <a:cs typeface="Courier New"/>
              </a:rPr>
              <a:t>(</a:t>
            </a:r>
            <a:r>
              <a:rPr sz="1600" spc="5" dirty="0">
                <a:latin typeface="Courier New"/>
                <a:cs typeface="Courier New"/>
              </a:rPr>
              <a:t>n</a:t>
            </a:r>
            <a:r>
              <a:rPr sz="1600" spc="-11" dirty="0">
                <a:latin typeface="Courier New"/>
                <a:cs typeface="Courier New"/>
              </a:rPr>
              <a:t>u</a:t>
            </a:r>
            <a:r>
              <a:rPr sz="1600" spc="-5" dirty="0">
                <a:latin typeface="Courier New"/>
                <a:cs typeface="Courier New"/>
              </a:rPr>
              <a:t>m</a:t>
            </a:r>
            <a:r>
              <a:rPr sz="1600" spc="-11" dirty="0">
                <a:latin typeface="Courier New"/>
                <a:cs typeface="Courier New"/>
              </a:rPr>
              <a:t>=</a:t>
            </a:r>
            <a:r>
              <a:rPr sz="1600" dirty="0">
                <a:latin typeface="Courier New"/>
                <a:cs typeface="Courier New"/>
              </a:rPr>
              <a:t>=1</a:t>
            </a:r>
            <a:r>
              <a:rPr sz="1600" spc="-5" dirty="0">
                <a:latin typeface="Courier New"/>
                <a:cs typeface="Courier New"/>
              </a:rPr>
              <a:t>)</a:t>
            </a:r>
            <a:endParaRPr sz="1600" dirty="0">
              <a:latin typeface="Courier New"/>
              <a:cs typeface="Courier New"/>
            </a:endParaRPr>
          </a:p>
          <a:p>
            <a:pPr marL="722518" marR="5677365" indent="289461"/>
            <a:r>
              <a:rPr sz="1600" dirty="0">
                <a:latin typeface="Courier New"/>
                <a:cs typeface="Courier New"/>
              </a:rPr>
              <a:t>r</a:t>
            </a:r>
            <a:r>
              <a:rPr sz="1600" spc="-11" dirty="0">
                <a:latin typeface="Courier New"/>
                <a:cs typeface="Courier New"/>
              </a:rPr>
              <a:t>e</a:t>
            </a:r>
            <a:r>
              <a:rPr sz="1600" spc="-5" dirty="0">
                <a:latin typeface="Courier New"/>
                <a:cs typeface="Courier New"/>
              </a:rPr>
              <a:t>t</a:t>
            </a:r>
            <a:r>
              <a:rPr sz="1600" spc="-11" dirty="0">
                <a:latin typeface="Courier New"/>
                <a:cs typeface="Courier New"/>
              </a:rPr>
              <a:t>u</a:t>
            </a:r>
            <a:r>
              <a:rPr sz="1600" spc="-5" dirty="0">
                <a:latin typeface="Courier New"/>
                <a:cs typeface="Courier New"/>
              </a:rPr>
              <a:t>r</a:t>
            </a:r>
            <a:r>
              <a:rPr sz="1600" spc="5" dirty="0">
                <a:latin typeface="Courier New"/>
                <a:cs typeface="Courier New"/>
              </a:rPr>
              <a:t>n</a:t>
            </a:r>
            <a:r>
              <a:rPr sz="1600" spc="-5" dirty="0">
                <a:latin typeface="Courier New"/>
                <a:cs typeface="Courier New"/>
              </a:rPr>
              <a:t>1;  else</a:t>
            </a:r>
            <a:endParaRPr sz="1600" dirty="0">
              <a:latin typeface="Courier New"/>
              <a:cs typeface="Courier New"/>
            </a:endParaRPr>
          </a:p>
          <a:p>
            <a:pPr marR="6263842" algn="ctr"/>
            <a:r>
              <a:rPr sz="1600" spc="-5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1012736"/>
            <a:r>
              <a:rPr sz="1600" spc="-5" dirty="0">
                <a:latin typeface="Courier New"/>
                <a:cs typeface="Courier New"/>
              </a:rPr>
              <a:t>var result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=num;</a:t>
            </a:r>
            <a:endParaRPr sz="1600" dirty="0">
              <a:latin typeface="Courier New"/>
              <a:cs typeface="Courier New"/>
            </a:endParaRPr>
          </a:p>
          <a:p>
            <a:pPr marL="1012736"/>
            <a:r>
              <a:rPr sz="1600" spc="-5" dirty="0">
                <a:latin typeface="Courier New"/>
                <a:cs typeface="Courier New"/>
              </a:rPr>
              <a:t>while(num&gt;1)</a:t>
            </a:r>
            <a:endParaRPr sz="1600" dirty="0">
              <a:latin typeface="Courier New"/>
              <a:cs typeface="Courier New"/>
            </a:endParaRPr>
          </a:p>
          <a:p>
            <a:pPr marL="1012736"/>
            <a:r>
              <a:rPr sz="1600" spc="-5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1304465" marR="2913504"/>
            <a:r>
              <a:rPr sz="1600" spc="-5" dirty="0">
                <a:latin typeface="Courier New"/>
                <a:cs typeface="Courier New"/>
              </a:rPr>
              <a:t>result = result *(num-1);  num--;</a:t>
            </a:r>
            <a:endParaRPr sz="1600" dirty="0">
              <a:latin typeface="Courier New"/>
              <a:cs typeface="Courier New"/>
            </a:endParaRPr>
          </a:p>
          <a:p>
            <a:pPr marL="1012736"/>
            <a:r>
              <a:rPr sz="1600" spc="-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1012736"/>
            <a:r>
              <a:rPr sz="1600" spc="-5" dirty="0">
                <a:latin typeface="Courier New"/>
                <a:cs typeface="Courier New"/>
              </a:rPr>
              <a:t>return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result;</a:t>
            </a:r>
          </a:p>
          <a:p>
            <a:pPr marR="6263842" algn="ctr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432303"/>
            <a:r>
              <a:rPr sz="1600" spc="-5" dirty="0">
                <a:latin typeface="Courier New"/>
                <a:cs typeface="Courier New"/>
              </a:rPr>
              <a:t>}</a:t>
            </a:r>
            <a:endParaRPr sz="1600" dirty="0">
              <a:latin typeface="Courier New"/>
              <a:cs typeface="Courier New"/>
            </a:endParaRPr>
          </a:p>
          <a:p>
            <a:pPr marL="432303" marR="2478176"/>
            <a:r>
              <a:rPr sz="1600" spc="-5" dirty="0">
                <a:latin typeface="Courier New"/>
                <a:cs typeface="Courier New"/>
              </a:rPr>
              <a:t>varnum=prompt(‘Enter number:’,’’);  var result =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factorial(num);</a:t>
            </a:r>
            <a:endParaRPr sz="1600" dirty="0">
              <a:latin typeface="Courier New"/>
              <a:cs typeface="Courier New"/>
            </a:endParaRPr>
          </a:p>
          <a:p>
            <a:pPr marL="432303"/>
            <a:r>
              <a:rPr sz="1600" spc="-5" dirty="0">
                <a:latin typeface="Courier New"/>
                <a:cs typeface="Courier New"/>
              </a:rPr>
              <a:t>alert(‘Factorial of ‘ +num+ ‘ is ‘ + result +</a:t>
            </a:r>
            <a:r>
              <a:rPr sz="1600" spc="1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‘.’);</a:t>
            </a:r>
            <a:endParaRPr sz="1600" dirty="0">
              <a:latin typeface="Courier New"/>
              <a:cs typeface="Courier New"/>
            </a:endParaRPr>
          </a:p>
          <a:p>
            <a:pPr marR="6263088" algn="ctr"/>
            <a:r>
              <a:rPr sz="1600" spc="-5" dirty="0">
                <a:latin typeface="Courier New"/>
                <a:cs typeface="Courier New"/>
              </a:rPr>
              <a:t>&lt;/script&gt;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297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7" y="15768"/>
            <a:ext cx="83786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24" dirty="0"/>
              <a:t>trong JavaScript</a:t>
            </a:r>
            <a:r>
              <a:rPr dirty="0"/>
              <a:t> </a:t>
            </a:r>
            <a:r>
              <a:rPr spc="-5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1903" y="1056133"/>
            <a:ext cx="11342623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937" y="1717548"/>
            <a:ext cx="11340591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937" y="2330195"/>
            <a:ext cx="11340591" cy="658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8648" y="1231136"/>
            <a:ext cx="11042822" cy="158274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giống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đối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 trong </a:t>
            </a:r>
            <a:r>
              <a:rPr>
                <a:solidFill>
                  <a:srgbClr val="FFFFFF"/>
                </a:solidFill>
                <a:latin typeface="Arial"/>
                <a:cs typeface="Arial"/>
              </a:rPr>
              <a:t>thế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 thực</a:t>
            </a:r>
            <a:endParaRPr>
              <a:latin typeface="Arial"/>
              <a:cs typeface="Arial"/>
            </a:endParaRPr>
          </a:p>
          <a:p>
            <a:pPr marL="17382">
              <a:spcBef>
                <a:spcPts val="2084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thuộc tính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đặc tính hoặc 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700">
              <a:latin typeface="Times New Roman"/>
              <a:cs typeface="Times New Roman"/>
            </a:endParaRPr>
          </a:p>
          <a:p>
            <a:pPr marL="17382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Phương thức xác định 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94002" y="3048000"/>
            <a:ext cx="5435599" cy="3352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9353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27198"/>
            <a:ext cx="83786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24" dirty="0"/>
              <a:t>trong JavaScript</a:t>
            </a:r>
            <a:r>
              <a:rPr spc="5" dirty="0"/>
              <a:t> </a:t>
            </a:r>
            <a:r>
              <a:rPr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4095" y="2188463"/>
            <a:ext cx="11330433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839" y="2395474"/>
            <a:ext cx="11113685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Built-in Objects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được 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sẵn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6128" y="3125721"/>
            <a:ext cx="11328399" cy="859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4502" y="3360801"/>
            <a:ext cx="1075627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Custom Objects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do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định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226" y="981508"/>
            <a:ext cx="10927078" cy="32471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6047" indent="-326493">
              <a:lnSpc>
                <a:spcPct val="1124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cung cấp các đối tượng được </a:t>
            </a:r>
            <a:r>
              <a:rPr spc="-19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sẵn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đối tượng </a:t>
            </a:r>
            <a:r>
              <a:rPr spc="5" dirty="0">
                <a:latin typeface="Calibri"/>
                <a:cs typeface="Calibri"/>
              </a:rPr>
              <a:t>do </a:t>
            </a:r>
            <a:r>
              <a:rPr spc="-5" dirty="0">
                <a:latin typeface="Calibri"/>
                <a:cs typeface="Calibri"/>
              </a:rPr>
              <a:t>người  </a:t>
            </a:r>
            <a:r>
              <a:rPr spc="5" dirty="0">
                <a:latin typeface="Calibri"/>
                <a:cs typeface="Calibri"/>
              </a:rPr>
              <a:t>dùng định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804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50058"/>
            <a:ext cx="82549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36" dirty="0"/>
              <a:t>Tạo </a:t>
            </a:r>
            <a:r>
              <a:rPr spc="-5" dirty="0"/>
              <a:t>đối tượng </a:t>
            </a:r>
            <a:r>
              <a:rPr spc="-11" dirty="0"/>
              <a:t>người dùng</a:t>
            </a:r>
            <a:r>
              <a:rPr spc="136" dirty="0"/>
              <a:t> </a:t>
            </a:r>
            <a:r>
              <a:rPr spc="5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4095" y="1350262"/>
            <a:ext cx="11330433" cy="803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128" y="2438399"/>
            <a:ext cx="11328399" cy="859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0191" y="3585972"/>
            <a:ext cx="11324336" cy="922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0842" y="1557273"/>
            <a:ext cx="10666306" cy="282115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Object là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cha của tất cả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tượng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do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bắt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Object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new.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19"/>
              </a:spcBef>
            </a:pPr>
            <a:endParaRPr sz="1900">
              <a:latin typeface="Times New Roman"/>
              <a:cs typeface="Times New Roman"/>
            </a:endParaRPr>
          </a:p>
          <a:p>
            <a:pPr marL="21918" marR="22597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pháp chính để tạo ra 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pháp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 tiếp 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pháp dùng mẫu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9" dirty="0">
                <a:solidFill>
                  <a:srgbClr val="FFFFFF"/>
                </a:solidFill>
                <a:latin typeface="Arial"/>
                <a:cs typeface="Arial"/>
              </a:rPr>
              <a:t>new.</a:t>
            </a:r>
            <a:endParaRPr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1046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-7649"/>
            <a:ext cx="82549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30" dirty="0"/>
              <a:t>Tạo </a:t>
            </a:r>
            <a:r>
              <a:rPr spc="-5" dirty="0"/>
              <a:t>đối tượng người dùng</a:t>
            </a:r>
            <a:r>
              <a:rPr spc="100" dirty="0"/>
              <a:t> </a:t>
            </a:r>
            <a:r>
              <a:rPr spc="-5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23528" y="714739"/>
            <a:ext cx="7117081" cy="4335063"/>
          </a:xfrm>
          <a:prstGeom prst="rect">
            <a:avLst/>
          </a:prstGeom>
        </p:spPr>
        <p:txBody>
          <a:bodyPr vert="horz" wrap="square" lIns="0" tIns="150398" rIns="0" bIns="0" rtlCol="0">
            <a:spAutoFit/>
          </a:bodyPr>
          <a:lstStyle/>
          <a:p>
            <a:pPr marL="369573" indent="-326493">
              <a:spcBef>
                <a:spcPts val="11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b="1" spc="5" dirty="0">
                <a:latin typeface="Calibri"/>
                <a:cs typeface="Calibri"/>
              </a:rPr>
              <a:t>Cú</a:t>
            </a:r>
            <a:r>
              <a:rPr b="1" spc="-19" dirty="0">
                <a:latin typeface="Calibri"/>
                <a:cs typeface="Calibri"/>
              </a:rPr>
              <a:t> </a:t>
            </a:r>
            <a:r>
              <a:rPr b="1" spc="5" dirty="0">
                <a:latin typeface="Calibri"/>
                <a:cs typeface="Calibri"/>
              </a:rPr>
              <a:t>pháp</a:t>
            </a:r>
            <a:endParaRPr dirty="0">
              <a:latin typeface="Calibri"/>
              <a:cs typeface="Calibri"/>
            </a:endParaRPr>
          </a:p>
          <a:p>
            <a:pPr marL="369573" indent="-326493">
              <a:spcBef>
                <a:spcPts val="26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b="1" spc="5" dirty="0">
                <a:latin typeface="Calibri"/>
                <a:cs typeface="Calibri"/>
              </a:rPr>
              <a:t>Cách </a:t>
            </a:r>
            <a:r>
              <a:rPr b="1" dirty="0">
                <a:latin typeface="Calibri"/>
                <a:cs typeface="Calibri"/>
              </a:rPr>
              <a:t>tạo trực</a:t>
            </a:r>
            <a:r>
              <a:rPr b="1" spc="-41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tiếp</a:t>
            </a:r>
            <a:endParaRPr dirty="0">
              <a:latin typeface="Calibri"/>
              <a:cs typeface="Calibri"/>
            </a:endParaRPr>
          </a:p>
          <a:p>
            <a:pPr marL="377131">
              <a:spcBef>
                <a:spcPts val="2358"/>
              </a:spcBef>
            </a:pPr>
            <a:r>
              <a:rPr sz="1900" spc="-5" dirty="0">
                <a:latin typeface="Courier New"/>
                <a:cs typeface="Courier New"/>
              </a:rPr>
              <a:t>var object_name = new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Object();</a:t>
            </a:r>
            <a:endParaRPr sz="1900" dirty="0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b="1" spc="5" dirty="0">
                <a:latin typeface="Calibri"/>
                <a:cs typeface="Calibri"/>
              </a:rPr>
              <a:t>Cách </a:t>
            </a:r>
            <a:r>
              <a:rPr b="1" dirty="0">
                <a:latin typeface="Calibri"/>
                <a:cs typeface="Calibri"/>
              </a:rPr>
              <a:t>tạo </a:t>
            </a:r>
            <a:r>
              <a:rPr b="1" spc="5" dirty="0">
                <a:latin typeface="Calibri"/>
                <a:cs typeface="Calibri"/>
              </a:rPr>
              <a:t>bằng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mẫu</a:t>
            </a:r>
            <a:endParaRPr dirty="0">
              <a:latin typeface="Calibri"/>
              <a:cs typeface="Calibri"/>
            </a:endParaRPr>
          </a:p>
          <a:p>
            <a:pPr marL="369573" indent="-326493">
              <a:spcBef>
                <a:spcPts val="235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-5" dirty="0">
                <a:latin typeface="Calibri"/>
                <a:cs typeface="Calibri"/>
              </a:rPr>
              <a:t>tạo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constructor</a:t>
            </a:r>
          </a:p>
          <a:p>
            <a:pPr marL="377131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function object_type(list of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parameters)</a:t>
            </a:r>
            <a:endParaRPr sz="1900" dirty="0">
              <a:latin typeface="Courier New"/>
              <a:cs typeface="Courier New"/>
            </a:endParaRPr>
          </a:p>
          <a:p>
            <a:pPr marL="377131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377131"/>
            <a:r>
              <a:rPr sz="1900" spc="-5" dirty="0">
                <a:latin typeface="Courier New"/>
                <a:cs typeface="Courier New"/>
              </a:rPr>
              <a:t>// Body specifying properties and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methods</a:t>
            </a:r>
            <a:endParaRPr sz="1900" dirty="0">
              <a:latin typeface="Courier New"/>
              <a:cs typeface="Courier New"/>
            </a:endParaRPr>
          </a:p>
          <a:p>
            <a:pPr marL="377131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2958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26641"/>
            <a:ext cx="82549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30" dirty="0"/>
              <a:t>Tạo </a:t>
            </a:r>
            <a:r>
              <a:rPr spc="-5" dirty="0"/>
              <a:t>đối tượng người dùng</a:t>
            </a:r>
            <a:r>
              <a:rPr spc="100" dirty="0"/>
              <a:t> </a:t>
            </a:r>
            <a:r>
              <a:rPr spc="-5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1011684"/>
            <a:ext cx="10019453" cy="386295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5" dirty="0">
                <a:latin typeface="Calibri"/>
                <a:cs typeface="Calibri"/>
              </a:rPr>
              <a:t>tượng mới </a:t>
            </a:r>
            <a:r>
              <a:rPr dirty="0">
                <a:latin typeface="Calibri"/>
                <a:cs typeface="Calibri"/>
              </a:rPr>
              <a:t>bằng từ </a:t>
            </a:r>
            <a:r>
              <a:rPr spc="5" dirty="0">
                <a:latin typeface="Calibri"/>
                <a:cs typeface="Calibri"/>
              </a:rPr>
              <a:t>khóa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</a:p>
          <a:p>
            <a:pPr marL="349166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object_name = new object_type(optional list of</a:t>
            </a:r>
            <a:r>
              <a:rPr sz="1900" spc="12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arguments);</a:t>
            </a:r>
            <a:endParaRPr sz="1900" dirty="0">
              <a:latin typeface="Courier New"/>
              <a:cs typeface="Courier New"/>
            </a:endParaRPr>
          </a:p>
          <a:p>
            <a:pPr>
              <a:spcBef>
                <a:spcPts val="6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349166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//create </a:t>
            </a:r>
            <a:r>
              <a:rPr sz="1900" dirty="0">
                <a:latin typeface="Courier New"/>
                <a:cs typeface="Courier New"/>
              </a:rPr>
              <a:t>an </a:t>
            </a:r>
            <a:r>
              <a:rPr sz="1900" spc="-5" dirty="0">
                <a:latin typeface="Courier New"/>
                <a:cs typeface="Courier New"/>
              </a:rPr>
              <a:t>object using direct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method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var doctor_details=new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Object();</a:t>
            </a:r>
            <a:endParaRPr sz="1900" dirty="0">
              <a:latin typeface="Courier New"/>
              <a:cs typeface="Courier New"/>
            </a:endParaRPr>
          </a:p>
          <a:p>
            <a:pPr marL="63938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//create </a:t>
            </a:r>
            <a:r>
              <a:rPr sz="1900" dirty="0">
                <a:latin typeface="Courier New"/>
                <a:cs typeface="Courier New"/>
              </a:rPr>
              <a:t>an </a:t>
            </a:r>
            <a:r>
              <a:rPr sz="1900" spc="-5" dirty="0">
                <a:latin typeface="Courier New"/>
                <a:cs typeface="Courier New"/>
              </a:rPr>
              <a:t>object using new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keyword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studOne = new student_info (‘James’, ‘23’, ‘New</a:t>
            </a:r>
            <a:r>
              <a:rPr sz="1900" spc="1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Jersey’);</a:t>
            </a:r>
            <a:endParaRPr sz="1900" dirty="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6684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9" y="44661"/>
            <a:ext cx="10650219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100" dirty="0"/>
              <a:t>Tạo </a:t>
            </a:r>
            <a:r>
              <a:rPr dirty="0"/>
              <a:t>thuộc </a:t>
            </a:r>
            <a:r>
              <a:rPr spc="-5" dirty="0"/>
              <a:t>tính </a:t>
            </a:r>
            <a:r>
              <a:rPr dirty="0"/>
              <a:t>cho </a:t>
            </a:r>
            <a:r>
              <a:rPr spc="-11" dirty="0"/>
              <a:t>các </a:t>
            </a:r>
            <a:r>
              <a:rPr dirty="0"/>
              <a:t>đối tượng </a:t>
            </a:r>
            <a:r>
              <a:rPr spc="-5" dirty="0"/>
              <a:t>người</a:t>
            </a:r>
            <a:r>
              <a:rPr spc="90" dirty="0"/>
              <a:t> </a:t>
            </a:r>
            <a:r>
              <a:rPr dirty="0"/>
              <a:t>dùng1-2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4095" y="1197864"/>
            <a:ext cx="11330433" cy="1644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0842" y="1404316"/>
            <a:ext cx="11269347" cy="114890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đặc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điểm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đối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8139" marR="6047">
              <a:lnSpc>
                <a:spcPts val="2225"/>
              </a:lnSpc>
              <a:spcBef>
                <a:spcPts val="156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 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là dấu chấm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cuối cùng là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thuộc</a:t>
            </a:r>
            <a:r>
              <a:rPr spc="1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227" y="2993263"/>
            <a:ext cx="10970101" cy="263441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&lt;script&gt;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var student_details=new Object();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student_details.first_name= ‘John’;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student_details.last_name= ‘Fernando’;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student_details.age= ‘15’;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alert(‘Student\’s name: ‘ +student_details.first_name+ ‘ ‘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+student_details.last_name);</a:t>
            </a:r>
          </a:p>
          <a:p>
            <a:pPr marL="349166"/>
            <a:r>
              <a:rPr lang="vi-VN"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77988" y="2906659"/>
            <a:ext cx="5222201" cy="1613278"/>
          </a:xfrm>
          <a:prstGeom prst="rect">
            <a:avLst/>
          </a:prstGeom>
          <a:blipFill>
            <a:blip r:embed="rId3" cstate="print"/>
            <a:srcRect/>
            <a:stretch>
              <a:fillRect l="-1718" t="-8185" r="-2054" b="-118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5160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1" y="34816"/>
            <a:ext cx="10515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46856" y="581915"/>
            <a:ext cx="10630744" cy="4095082"/>
          </a:xfrm>
          <a:prstGeom prst="rect">
            <a:avLst/>
          </a:prstGeom>
        </p:spPr>
        <p:txBody>
          <a:bodyPr vert="horz" wrap="square" lIns="0" tIns="232778" rIns="0" bIns="0" rtlCol="0">
            <a:spAutoFit/>
          </a:bodyPr>
          <a:lstStyle/>
          <a:p>
            <a:pPr marL="341610" indent="-326493">
              <a:spcBef>
                <a:spcPts val="1834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Giải thích </a:t>
            </a:r>
            <a:r>
              <a:rPr sz="3000" spc="-19" dirty="0">
                <a:latin typeface="Calibri"/>
                <a:cs typeface="Calibri"/>
              </a:rPr>
              <a:t>về</a:t>
            </a:r>
            <a:r>
              <a:rPr sz="3000" spc="-24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hàm</a:t>
            </a:r>
            <a:endParaRPr sz="3000" dirty="0">
              <a:latin typeface="Calibri"/>
              <a:cs typeface="Calibri"/>
            </a:endParaRPr>
          </a:p>
          <a:p>
            <a:pPr marL="341610" indent="-326493">
              <a:spcBef>
                <a:spcPts val="1715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Giải thích </a:t>
            </a:r>
            <a:r>
              <a:rPr sz="3000" spc="-19" dirty="0">
                <a:latin typeface="Calibri"/>
                <a:cs typeface="Calibri"/>
              </a:rPr>
              <a:t>về </a:t>
            </a:r>
            <a:r>
              <a:rPr sz="3000" dirty="0">
                <a:latin typeface="Calibri"/>
                <a:cs typeface="Calibri"/>
              </a:rPr>
              <a:t>tham </a:t>
            </a:r>
            <a:r>
              <a:rPr sz="3000" spc="-5" dirty="0">
                <a:latin typeface="Calibri"/>
                <a:cs typeface="Calibri"/>
              </a:rPr>
              <a:t>số </a:t>
            </a:r>
            <a:r>
              <a:rPr sz="3000" dirty="0">
                <a:latin typeface="Calibri"/>
                <a:cs typeface="Calibri"/>
              </a:rPr>
              <a:t>của</a:t>
            </a:r>
            <a:r>
              <a:rPr sz="3000" spc="-41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hàm</a:t>
            </a:r>
            <a:endParaRPr sz="3000" dirty="0">
              <a:latin typeface="Calibri"/>
              <a:cs typeface="Calibri"/>
            </a:endParaRPr>
          </a:p>
          <a:p>
            <a:pPr marL="341610" indent="-326493">
              <a:spcBef>
                <a:spcPts val="1715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Giải thích </a:t>
            </a:r>
            <a:r>
              <a:rPr sz="3000" spc="-19" dirty="0">
                <a:latin typeface="Calibri"/>
                <a:cs typeface="Calibri"/>
              </a:rPr>
              <a:t>về </a:t>
            </a:r>
            <a:r>
              <a:rPr sz="3000" spc="-11" dirty="0">
                <a:latin typeface="Calibri"/>
                <a:cs typeface="Calibri"/>
              </a:rPr>
              <a:t>câu </a:t>
            </a:r>
            <a:r>
              <a:rPr sz="3000" dirty="0">
                <a:latin typeface="Calibri"/>
                <a:cs typeface="Calibri"/>
              </a:rPr>
              <a:t>lệnh</a:t>
            </a:r>
            <a:r>
              <a:rPr sz="3000" spc="-19" dirty="0">
                <a:latin typeface="Calibri"/>
                <a:cs typeface="Calibri"/>
              </a:rPr>
              <a:t> </a:t>
            </a:r>
            <a:r>
              <a:rPr sz="3000" spc="-11" dirty="0">
                <a:latin typeface="Calibri"/>
                <a:cs typeface="Calibri"/>
              </a:rPr>
              <a:t>return</a:t>
            </a:r>
            <a:endParaRPr sz="3000" dirty="0">
              <a:latin typeface="Calibri"/>
              <a:cs typeface="Calibri"/>
            </a:endParaRPr>
          </a:p>
          <a:p>
            <a:pPr marL="341610" indent="-326493">
              <a:spcBef>
                <a:spcPts val="1715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Mô </a:t>
            </a:r>
            <a:r>
              <a:rPr sz="3000" spc="-19" dirty="0">
                <a:latin typeface="Calibri"/>
                <a:cs typeface="Calibri"/>
              </a:rPr>
              <a:t>tả </a:t>
            </a:r>
            <a:r>
              <a:rPr sz="3000" spc="-11" dirty="0">
                <a:latin typeface="Calibri"/>
                <a:cs typeface="Calibri"/>
              </a:rPr>
              <a:t>các </a:t>
            </a:r>
            <a:r>
              <a:rPr sz="3000" spc="-5" dirty="0">
                <a:latin typeface="Calibri"/>
                <a:cs typeface="Calibri"/>
              </a:rPr>
              <a:t>đối</a:t>
            </a:r>
            <a:r>
              <a:rPr sz="3000" spc="-19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tượng</a:t>
            </a:r>
            <a:endParaRPr sz="3000" dirty="0">
              <a:latin typeface="Calibri"/>
              <a:cs typeface="Calibri"/>
            </a:endParaRPr>
          </a:p>
          <a:p>
            <a:pPr marL="341610" indent="-326493">
              <a:spcBef>
                <a:spcPts val="1715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Giải thích </a:t>
            </a:r>
            <a:r>
              <a:rPr sz="3000" spc="-5" dirty="0">
                <a:latin typeface="Calibri"/>
                <a:cs typeface="Calibri"/>
              </a:rPr>
              <a:t>sự </a:t>
            </a:r>
            <a:r>
              <a:rPr sz="3000" dirty="0">
                <a:latin typeface="Calibri"/>
                <a:cs typeface="Calibri"/>
              </a:rPr>
              <a:t>khác </a:t>
            </a:r>
            <a:r>
              <a:rPr sz="3000" spc="-5" dirty="0">
                <a:latin typeface="Calibri"/>
                <a:cs typeface="Calibri"/>
              </a:rPr>
              <a:t>nhau </a:t>
            </a:r>
            <a:r>
              <a:rPr sz="3000" dirty="0">
                <a:latin typeface="Calibri"/>
                <a:cs typeface="Calibri"/>
              </a:rPr>
              <a:t>của </a:t>
            </a:r>
            <a:r>
              <a:rPr sz="3000" spc="-11" dirty="0">
                <a:latin typeface="Calibri"/>
                <a:cs typeface="Calibri"/>
              </a:rPr>
              <a:t>các </a:t>
            </a:r>
            <a:r>
              <a:rPr sz="3000" spc="-5" dirty="0">
                <a:latin typeface="Calibri"/>
                <a:cs typeface="Calibri"/>
              </a:rPr>
              <a:t>đối </a:t>
            </a:r>
            <a:r>
              <a:rPr sz="3000" dirty="0">
                <a:latin typeface="Calibri"/>
                <a:cs typeface="Calibri"/>
              </a:rPr>
              <a:t>tượng giữa </a:t>
            </a:r>
            <a:r>
              <a:rPr sz="3000" spc="-11" dirty="0">
                <a:latin typeface="Calibri"/>
                <a:cs typeface="Calibri"/>
              </a:rPr>
              <a:t>các </a:t>
            </a:r>
            <a:r>
              <a:rPr sz="3000" dirty="0">
                <a:latin typeface="Calibri"/>
                <a:cs typeface="Calibri"/>
              </a:rPr>
              <a:t>trình</a:t>
            </a:r>
            <a:r>
              <a:rPr sz="3000" spc="-144" dirty="0">
                <a:latin typeface="Calibri"/>
                <a:cs typeface="Calibri"/>
              </a:rPr>
              <a:t> </a:t>
            </a:r>
            <a:r>
              <a:rPr sz="3000" spc="-11" dirty="0">
                <a:latin typeface="Calibri"/>
                <a:cs typeface="Calibri"/>
              </a:rPr>
              <a:t>duyệt</a:t>
            </a:r>
            <a:endParaRPr sz="3000" dirty="0">
              <a:latin typeface="Calibri"/>
              <a:cs typeface="Calibri"/>
            </a:endParaRPr>
          </a:p>
          <a:p>
            <a:pPr marL="341610" indent="-326493">
              <a:spcBef>
                <a:spcPts val="1720"/>
              </a:spcBef>
              <a:buClr>
                <a:srgbClr val="AC1317"/>
              </a:buClr>
              <a:buFont typeface="Wingdings"/>
              <a:buChar char=""/>
              <a:tabLst>
                <a:tab pos="340853" algn="l"/>
                <a:tab pos="341610" algn="l"/>
              </a:tabLst>
            </a:pPr>
            <a:r>
              <a:rPr sz="3000" dirty="0">
                <a:latin typeface="Calibri"/>
                <a:cs typeface="Calibri"/>
              </a:rPr>
              <a:t>Mô </a:t>
            </a:r>
            <a:r>
              <a:rPr sz="3000" spc="-19" dirty="0">
                <a:latin typeface="Calibri"/>
                <a:cs typeface="Calibri"/>
              </a:rPr>
              <a:t>tả </a:t>
            </a:r>
            <a:r>
              <a:rPr sz="3000" spc="-11" dirty="0">
                <a:latin typeface="Calibri"/>
                <a:cs typeface="Calibri"/>
              </a:rPr>
              <a:t>Document </a:t>
            </a:r>
            <a:r>
              <a:rPr sz="3000" spc="-5" dirty="0">
                <a:latin typeface="Calibri"/>
                <a:cs typeface="Calibri"/>
              </a:rPr>
              <a:t>Object </a:t>
            </a:r>
            <a:r>
              <a:rPr sz="3000" dirty="0">
                <a:latin typeface="Calibri"/>
                <a:cs typeface="Calibri"/>
              </a:rPr>
              <a:t>Model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(DOM)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8738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0" y="44661"/>
            <a:ext cx="10650219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spc="-100" dirty="0"/>
              <a:t>Tạo </a:t>
            </a:r>
            <a:r>
              <a:rPr dirty="0"/>
              <a:t>thuộc </a:t>
            </a:r>
            <a:r>
              <a:rPr spc="-5" dirty="0"/>
              <a:t>tính </a:t>
            </a:r>
            <a:r>
              <a:rPr dirty="0"/>
              <a:t>cho </a:t>
            </a:r>
            <a:r>
              <a:rPr spc="-11" dirty="0"/>
              <a:t>các </a:t>
            </a:r>
            <a:r>
              <a:rPr dirty="0"/>
              <a:t>đối tượng </a:t>
            </a:r>
            <a:r>
              <a:rPr spc="-5" dirty="0"/>
              <a:t>người</a:t>
            </a:r>
            <a:r>
              <a:rPr spc="90" dirty="0"/>
              <a:t> </a:t>
            </a:r>
            <a:r>
              <a:rPr dirty="0"/>
              <a:t>dùng2-2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965963"/>
            <a:ext cx="10925388" cy="448107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thêm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đối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tượng</a:t>
            </a:r>
          </a:p>
          <a:p>
            <a:pPr marL="349166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63938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// To define the object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type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function employee_info(name, age,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experience)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928844" marR="6340932"/>
            <a:r>
              <a:rPr sz="1900" spc="-5" dirty="0">
                <a:latin typeface="Courier New"/>
                <a:cs typeface="Courier New"/>
              </a:rPr>
              <a:t>this.name = name;  this.age=</a:t>
            </a:r>
            <a:r>
              <a:rPr sz="1900" spc="-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age;</a:t>
            </a:r>
            <a:endParaRPr sz="1900" dirty="0">
              <a:latin typeface="Courier New"/>
              <a:cs typeface="Courier New"/>
            </a:endParaRPr>
          </a:p>
          <a:p>
            <a:pPr marL="928844"/>
            <a:r>
              <a:rPr sz="1900" spc="-5" dirty="0">
                <a:latin typeface="Courier New"/>
                <a:cs typeface="Courier New"/>
              </a:rPr>
              <a:t>this.experience=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experience;</a:t>
            </a:r>
            <a:endParaRPr sz="1900" dirty="0">
              <a:latin typeface="Courier New"/>
              <a:cs typeface="Courier New"/>
            </a:endParaRPr>
          </a:p>
          <a:p>
            <a:pPr marL="639384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639384" marR="6047"/>
            <a:r>
              <a:rPr sz="1900" spc="-5" dirty="0">
                <a:latin typeface="Courier New"/>
                <a:cs typeface="Courier New"/>
              </a:rPr>
              <a:t>// Creates an object using new keyword  empMary=newemployee_info(‘Mary’, </a:t>
            </a:r>
            <a:r>
              <a:rPr sz="1900" dirty="0">
                <a:latin typeface="Courier New"/>
                <a:cs typeface="Courier New"/>
              </a:rPr>
              <a:t>‘34’, </a:t>
            </a:r>
            <a:r>
              <a:rPr sz="1900" spc="-5" dirty="0">
                <a:latin typeface="Courier New"/>
                <a:cs typeface="Courier New"/>
              </a:rPr>
              <a:t>‘5 years’);  alert(“Name: “+ empMary.name + ‘\n’ +”Age: “+empMary.age+</a:t>
            </a:r>
            <a:r>
              <a:rPr sz="1900" spc="773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‘\n’</a:t>
            </a:r>
          </a:p>
          <a:p>
            <a:pPr marL="341610"/>
            <a:r>
              <a:rPr sz="1900" spc="-5" dirty="0">
                <a:latin typeface="Courier New"/>
                <a:cs typeface="Courier New"/>
              </a:rPr>
              <a:t>+”Experience: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“+empMary.experience);</a:t>
            </a:r>
            <a:endParaRPr sz="1900" dirty="0">
              <a:latin typeface="Courier New"/>
              <a:cs typeface="Courier New"/>
            </a:endParaRPr>
          </a:p>
          <a:p>
            <a:pPr marL="349166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8778" y="4794910"/>
            <a:ext cx="4646393" cy="14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5668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13484"/>
            <a:ext cx="118838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95" dirty="0"/>
              <a:t>Tạo </a:t>
            </a:r>
            <a:r>
              <a:rPr spc="-5" dirty="0"/>
              <a:t>phương </a:t>
            </a:r>
            <a:r>
              <a:rPr spc="-11" dirty="0"/>
              <a:t>thức </a:t>
            </a:r>
            <a:r>
              <a:rPr spc="-5" dirty="0"/>
              <a:t>cho </a:t>
            </a:r>
            <a:r>
              <a:rPr spc="-19" dirty="0"/>
              <a:t>các </a:t>
            </a:r>
            <a:r>
              <a:rPr spc="-5" dirty="0"/>
              <a:t>đối tượng </a:t>
            </a:r>
            <a:r>
              <a:rPr spc="-11" dirty="0"/>
              <a:t>người</a:t>
            </a:r>
            <a:r>
              <a:rPr spc="271" dirty="0"/>
              <a:t> </a:t>
            </a:r>
            <a:r>
              <a:rPr spc="-11" dirty="0"/>
              <a:t>dùng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3937" y="813054"/>
            <a:ext cx="11340591" cy="670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8000" y="1572768"/>
            <a:ext cx="11336528" cy="2356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308" y="874016"/>
            <a:ext cx="11382061" cy="506792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Phương thức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trong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9650" marR="22597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được gắn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bởi đối tượng đó trong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không gắn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nào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thi độc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lập.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7382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trong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mẫu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7382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gọi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 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tên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là dấu chấm rồi đến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kèm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cặp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(), bên 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 marL="371084" indent="-327250">
              <a:spcBef>
                <a:spcPts val="89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377886">
              <a:spcBef>
                <a:spcPts val="1226"/>
              </a:spcBef>
            </a:pPr>
            <a:r>
              <a:rPr sz="1400" spc="-5" dirty="0">
                <a:latin typeface="Courier New"/>
                <a:cs typeface="Courier New"/>
              </a:rPr>
              <a:t>&lt;script&gt;</a:t>
            </a:r>
            <a:endParaRPr sz="1400" dirty="0">
              <a:latin typeface="Courier New"/>
              <a:cs typeface="Courier New"/>
            </a:endParaRPr>
          </a:p>
          <a:p>
            <a:pPr marL="668103" marR="4881536">
              <a:spcBef>
                <a:spcPts val="285"/>
              </a:spcBef>
            </a:pPr>
            <a:r>
              <a:rPr sz="1400" spc="-5" dirty="0">
                <a:latin typeface="Courier New"/>
                <a:cs typeface="Courier New"/>
              </a:rPr>
              <a:t>var square =new Object();  square.length=parseInt(“5”);  square.cal_area=function()</a:t>
            </a:r>
            <a:r>
              <a:rPr sz="1400" spc="-11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{</a:t>
            </a:r>
            <a:endParaRPr sz="1400" dirty="0">
              <a:latin typeface="Courier New"/>
              <a:cs typeface="Courier New"/>
            </a:endParaRPr>
          </a:p>
          <a:p>
            <a:pPr marL="958318" marR="1391378">
              <a:spcBef>
                <a:spcPts val="5"/>
              </a:spcBef>
            </a:pPr>
            <a:r>
              <a:rPr sz="1400" spc="-5" dirty="0">
                <a:latin typeface="Courier New"/>
                <a:cs typeface="Courier New"/>
              </a:rPr>
              <a:t>var area =(parseInt(square.length)*parseInt(“4”));  return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area;</a:t>
            </a:r>
            <a:endParaRPr sz="1400" dirty="0">
              <a:latin typeface="Courier New"/>
              <a:cs typeface="Courier New"/>
            </a:endParaRPr>
          </a:p>
          <a:p>
            <a:pPr marL="668103"/>
            <a:r>
              <a:rPr sz="1400" spc="-5" dirty="0">
                <a:latin typeface="Courier New"/>
                <a:cs typeface="Courier New"/>
              </a:rPr>
              <a:t>}</a:t>
            </a:r>
            <a:endParaRPr sz="1400" dirty="0">
              <a:latin typeface="Courier New"/>
              <a:cs typeface="Courier New"/>
            </a:endParaRPr>
          </a:p>
          <a:p>
            <a:pPr marL="668103"/>
            <a:r>
              <a:rPr sz="1400" spc="-5" dirty="0">
                <a:latin typeface="Courier New"/>
                <a:cs typeface="Courier New"/>
              </a:rPr>
              <a:t>alert(“Area:</a:t>
            </a:r>
            <a:r>
              <a:rPr sz="140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“+square.cal_area());</a:t>
            </a:r>
            <a:endParaRPr sz="1400" dirty="0">
              <a:latin typeface="Courier New"/>
              <a:cs typeface="Courier New"/>
            </a:endParaRPr>
          </a:p>
          <a:p>
            <a:pPr marL="377886"/>
            <a:r>
              <a:rPr sz="1400" spc="-5" dirty="0">
                <a:latin typeface="Courier New"/>
                <a:cs typeface="Courier New"/>
              </a:rPr>
              <a:t>&lt;/script&gt;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957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8" y="118638"/>
            <a:ext cx="763608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đối tượng </a:t>
            </a:r>
            <a:r>
              <a:rPr spc="-65" dirty="0"/>
              <a:t>xây </a:t>
            </a:r>
            <a:r>
              <a:rPr spc="-11" dirty="0"/>
              <a:t>dựng</a:t>
            </a:r>
            <a:r>
              <a:rPr spc="19" dirty="0"/>
              <a:t> </a:t>
            </a:r>
            <a:r>
              <a:rPr spc="-11" dirty="0"/>
              <a:t>sẵn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17171" y="1121664"/>
            <a:ext cx="11852909" cy="620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7171" y="1764794"/>
            <a:ext cx="11852909" cy="1418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7171" y="3137916"/>
            <a:ext cx="11852909" cy="1543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171" y="4735069"/>
            <a:ext cx="11974829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7171" y="5624323"/>
            <a:ext cx="11852910" cy="787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1490" y="1259840"/>
            <a:ext cx="11668505" cy="501406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Mô hình Object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ngôn ngữ JavaScript hình thành nền tảng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ngôn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ngữ.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latin typeface="Arial"/>
                <a:cs typeface="Arial"/>
              </a:rPr>
              <a:t>Các 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5" dirty="0">
                <a:latin typeface="Arial"/>
                <a:cs typeface="Arial"/>
              </a:rPr>
              <a:t>này </a:t>
            </a:r>
            <a:r>
              <a:rPr dirty="0">
                <a:latin typeface="Arial"/>
                <a:cs typeface="Arial"/>
              </a:rPr>
              <a:t>cung cấp các chức </a:t>
            </a:r>
            <a:r>
              <a:rPr spc="-5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chỉnh </a:t>
            </a:r>
            <a:r>
              <a:rPr dirty="0">
                <a:latin typeface="Arial"/>
                <a:cs typeface="Arial"/>
              </a:rPr>
              <a:t>trong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JavaScript </a:t>
            </a: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 kiểu </a:t>
            </a:r>
            <a:r>
              <a:rPr spc="-5" dirty="0">
                <a:latin typeface="Arial"/>
                <a:cs typeface="Arial"/>
              </a:rPr>
              <a:t>dữ liệu </a:t>
            </a:r>
            <a:r>
              <a:rPr spc="-11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thủy </a:t>
            </a:r>
            <a:r>
              <a:rPr spc="-5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>
                <a:latin typeface="Arial"/>
                <a:cs typeface="Arial"/>
              </a:rPr>
              <a:t>cung</a:t>
            </a:r>
            <a:r>
              <a:rPr spc="190">
                <a:latin typeface="Arial"/>
                <a:cs typeface="Arial"/>
              </a:rPr>
              <a:t> </a:t>
            </a:r>
            <a:r>
              <a:rPr smtClean="0">
                <a:latin typeface="Arial"/>
                <a:cs typeface="Arial"/>
              </a:rPr>
              <a:t>cấp</a:t>
            </a:r>
            <a:r>
              <a:rPr lang="en-US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đối </a:t>
            </a:r>
            <a:r>
              <a:rPr dirty="0">
                <a:latin typeface="Arial"/>
                <a:cs typeface="Arial"/>
              </a:rPr>
              <a:t>tượng tương </a:t>
            </a:r>
            <a:r>
              <a:rPr spc="-5">
                <a:latin typeface="Arial"/>
                <a:cs typeface="Arial"/>
              </a:rPr>
              <a:t>đương </a:t>
            </a:r>
            <a:r>
              <a:rPr smtClean="0">
                <a:latin typeface="Arial"/>
                <a:cs typeface="Arial"/>
              </a:rPr>
              <a:t>cho</a:t>
            </a:r>
            <a:r>
              <a:rPr lang="en-US" smtClean="0">
                <a:latin typeface="Arial"/>
                <a:cs typeface="Arial"/>
              </a:rPr>
              <a:t> chúng</a:t>
            </a:r>
            <a:r>
              <a:rPr spc="30" smtClean="0">
                <a:latin typeface="Arial"/>
                <a:cs typeface="Arial"/>
              </a:rPr>
              <a:t> </a:t>
            </a:r>
            <a:endParaRPr lang="en-US" spc="30" smtClean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5"/>
              </a:spcBef>
            </a:pPr>
            <a:endParaRPr lang="en-US" spc="3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5"/>
              </a:spcBef>
            </a:pPr>
            <a:r>
              <a:rPr spc="-5" smtClean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</a:t>
            </a:r>
            <a:r>
              <a:rPr dirty="0">
                <a:latin typeface="Arial"/>
                <a:cs typeface="Arial"/>
              </a:rPr>
              <a:t>tượng JavaScript </a:t>
            </a:r>
            <a:r>
              <a:rPr spc="-5" dirty="0">
                <a:latin typeface="Arial"/>
                <a:cs typeface="Arial"/>
              </a:rPr>
              <a:t>bao gồm: </a:t>
            </a:r>
            <a:r>
              <a:rPr spc="-11" dirty="0">
                <a:latin typeface="Arial"/>
                <a:cs typeface="Arial"/>
              </a:rPr>
              <a:t>built-in </a:t>
            </a:r>
            <a:r>
              <a:rPr spc="-5" dirty="0">
                <a:latin typeface="Arial"/>
                <a:cs typeface="Arial"/>
              </a:rPr>
              <a:t>objects, </a:t>
            </a:r>
            <a:r>
              <a:rPr spc="-11" dirty="0">
                <a:latin typeface="Arial"/>
                <a:cs typeface="Arial"/>
              </a:rPr>
              <a:t>browser </a:t>
            </a:r>
            <a:r>
              <a:rPr spc="-5" dirty="0">
                <a:latin typeface="Arial"/>
                <a:cs typeface="Arial"/>
              </a:rPr>
              <a:t>objects, và </a:t>
            </a:r>
            <a:r>
              <a:rPr dirty="0">
                <a:latin typeface="Arial"/>
                <a:cs typeface="Arial"/>
              </a:rPr>
              <a:t>HTML  </a:t>
            </a:r>
            <a:r>
              <a:rPr spc="-5">
                <a:latin typeface="Arial"/>
                <a:cs typeface="Arial"/>
              </a:rPr>
              <a:t>objects</a:t>
            </a:r>
            <a:r>
              <a:rPr spc="-5" smtClean="0">
                <a:latin typeface="Arial"/>
                <a:cs typeface="Arial"/>
              </a:rPr>
              <a:t>.</a:t>
            </a:r>
            <a:endParaRPr lang="en-US" spc="-5" smtClean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5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Built-in objects là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đối tượng tĩnh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mở rộng thêm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tính </a:t>
            </a:r>
            <a:r>
              <a:rPr spc="-5">
                <a:latin typeface="Arial"/>
                <a:cs typeface="Arial"/>
              </a:rPr>
              <a:t>năng</a:t>
            </a:r>
            <a:r>
              <a:rPr spc="95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trong</a:t>
            </a:r>
            <a:r>
              <a:rPr lang="en-US" spc="-5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script</a:t>
            </a:r>
            <a:endParaRPr lang="en-US" spc="-5" smtClean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endParaRPr smtClean="0">
              <a:latin typeface="Arial"/>
              <a:cs typeface="Arial"/>
            </a:endParaRPr>
          </a:p>
          <a:p>
            <a:pPr marL="15114" marR="6047">
              <a:lnSpc>
                <a:spcPts val="2225"/>
              </a:lnSpc>
              <a:spcBef>
                <a:spcPts val="1506"/>
              </a:spcBef>
            </a:pPr>
            <a:r>
              <a:rPr spc="-11" smtClean="0">
                <a:latin typeface="Arial"/>
                <a:cs typeface="Arial"/>
              </a:rPr>
              <a:t>Browser </a:t>
            </a:r>
            <a:r>
              <a:rPr spc="-5" dirty="0">
                <a:latin typeface="Arial"/>
                <a:cs typeface="Arial"/>
              </a:rPr>
              <a:t>objects như </a:t>
            </a:r>
            <a:r>
              <a:rPr spc="-30" dirty="0">
                <a:latin typeface="Arial"/>
                <a:cs typeface="Arial"/>
              </a:rPr>
              <a:t>window, history,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navigator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làm </a:t>
            </a:r>
            <a:r>
              <a:rPr dirty="0">
                <a:latin typeface="Arial"/>
                <a:cs typeface="Arial"/>
              </a:rPr>
              <a:t>việc với  cửa số </a:t>
            </a:r>
            <a:r>
              <a:rPr spc="-5">
                <a:latin typeface="Arial"/>
                <a:cs typeface="Arial"/>
              </a:rPr>
              <a:t>trình </a:t>
            </a:r>
            <a:r>
              <a:rPr spc="-11" smtClean="0">
                <a:latin typeface="Arial"/>
                <a:cs typeface="Arial"/>
              </a:rPr>
              <a:t>duyệt</a:t>
            </a:r>
            <a:endParaRPr lang="en-US" spc="-11" smtClean="0">
              <a:latin typeface="Arial"/>
              <a:cs typeface="Arial"/>
            </a:endParaRPr>
          </a:p>
          <a:p>
            <a:pPr marL="15114" marR="6047">
              <a:lnSpc>
                <a:spcPts val="2225"/>
              </a:lnSpc>
              <a:spcBef>
                <a:spcPts val="1506"/>
              </a:spcBef>
            </a:pP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701"/>
              </a:spcBef>
            </a:pPr>
            <a:r>
              <a:rPr dirty="0">
                <a:latin typeface="Arial"/>
                <a:cs typeface="Arial"/>
              </a:rPr>
              <a:t>HTML </a:t>
            </a:r>
            <a:r>
              <a:rPr spc="-5" dirty="0">
                <a:latin typeface="Arial"/>
                <a:cs typeface="Arial"/>
              </a:rPr>
              <a:t>objects, </a:t>
            </a:r>
            <a:r>
              <a:rPr spc="-11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form, </a:t>
            </a:r>
            <a:r>
              <a:rPr spc="-24" dirty="0">
                <a:latin typeface="Arial"/>
                <a:cs typeface="Arial"/>
              </a:rPr>
              <a:t>anchor, </a:t>
            </a:r>
            <a:r>
              <a:rPr dirty="0">
                <a:latin typeface="Arial"/>
                <a:cs typeface="Arial"/>
              </a:rPr>
              <a:t>..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truy cập các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 err="1">
                <a:latin typeface="Arial"/>
                <a:cs typeface="Arial"/>
              </a:rPr>
              <a:t>tử</a:t>
            </a:r>
            <a:r>
              <a:rPr spc="60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trên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trang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272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0" y="38628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String</a:t>
            </a:r>
            <a:r>
              <a:rPr dirty="0"/>
              <a:t> </a:t>
            </a:r>
            <a:r>
              <a:rPr spc="-5" dirty="0"/>
              <a:t>1-3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010412"/>
            <a:ext cx="11425936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719834"/>
            <a:ext cx="11338560" cy="675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311" y="1070229"/>
            <a:ext cx="10909299" cy="1003100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Strings trong JavaScript là tập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đặt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kép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đơn.</a:t>
            </a:r>
            <a:endParaRPr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String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trên dữ liệu dạng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440" y="4183380"/>
            <a:ext cx="10917936" cy="1880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0077"/>
              </p:ext>
            </p:extLst>
          </p:nvPr>
        </p:nvGraphicFramePr>
        <p:xfrm>
          <a:off x="609599" y="4191001"/>
          <a:ext cx="10872044" cy="1858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5579"/>
                <a:gridCol w="8136465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7749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length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số ký tự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một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prototype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83820">
                        <a:lnSpc>
                          <a:spcPct val="143800"/>
                        </a:lnSpc>
                        <a:spcBef>
                          <a:spcPts val="96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Bổ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sung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thêm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thuộc tính và phương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dùng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nghĩa cho thể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của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String.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255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225" y="2634978"/>
            <a:ext cx="8716433" cy="1264093"/>
          </a:xfrm>
          <a:prstGeom prst="rect">
            <a:avLst/>
          </a:prstGeom>
        </p:spPr>
        <p:txBody>
          <a:bodyPr vert="horz" wrap="square" lIns="0" tIns="73308" rIns="0" bIns="0" rtlCol="0">
            <a:spAutoFit/>
          </a:bodyPr>
          <a:lstStyle/>
          <a:p>
            <a:pPr marL="341610" indent="-326493">
              <a:spcBef>
                <a:spcPts val="57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 marL="349166">
              <a:spcBef>
                <a:spcPts val="369"/>
              </a:spcBef>
            </a:pPr>
            <a:r>
              <a:rPr sz="1900" spc="-5" dirty="0">
                <a:latin typeface="Courier New"/>
                <a:cs typeface="Courier New"/>
              </a:rPr>
              <a:t>var object_name = new String(“Set of characters”)</a:t>
            </a:r>
            <a:r>
              <a:rPr sz="1900" spc="1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;</a:t>
            </a:r>
            <a:endParaRPr sz="19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String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26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8" y="27198"/>
            <a:ext cx="562948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String</a:t>
            </a:r>
            <a:r>
              <a:rPr spc="-35" dirty="0"/>
              <a:t> </a:t>
            </a:r>
            <a:r>
              <a:rPr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211582"/>
            <a:ext cx="11019537" cy="5145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094217"/>
              </p:ext>
            </p:extLst>
          </p:nvPr>
        </p:nvGraphicFramePr>
        <p:xfrm>
          <a:off x="609601" y="1219199"/>
          <a:ext cx="10972801" cy="5120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8065"/>
                <a:gridCol w="9004736"/>
              </a:tblGrid>
              <a:tr h="762000">
                <a:tc>
                  <a:txBody>
                    <a:bodyPr/>
                    <a:lstStyle/>
                    <a:p>
                      <a:pPr marL="0" marR="240029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3208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charAt()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ký tự 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trong một chuỗi.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6089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concat()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 marR="8128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Nối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chuỗi với các ký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tự 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chuỗi khác và trả ra một chuỗi mới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duy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nhất.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indexOf()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tim thấy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 xuất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lastIndexOf()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tim thấy cuối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cùng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xuất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replace()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Thay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thế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mẫu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tìm thấy trong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chuỗi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search()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Tìm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kiếm các mẫu phù hợp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đưa</a:t>
                      </a:r>
                      <a:r>
                        <a:rPr sz="13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vào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split()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Chia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trả về một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mảng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47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substring()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chuỗi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96521" marB="0">
                    <a:solidFill>
                      <a:srgbClr val="D6E3B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toLowerCase()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Chuyển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thành chữ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7" y="826721"/>
            <a:ext cx="5384800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phương thức của đối tượng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String.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8392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56286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String</a:t>
            </a:r>
            <a:r>
              <a:rPr spc="-60" dirty="0"/>
              <a:t> </a:t>
            </a:r>
            <a:r>
              <a:rPr dirty="0"/>
              <a:t>3-3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21395" y="825754"/>
            <a:ext cx="1055708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270565" indent="-255451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271322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222" y="1209399"/>
            <a:ext cx="10789552" cy="335900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&lt;script&gt;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var full_name=new String(‘David James Taylor’);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document.write(‘Number of Characters are: ‘ +full_name.length+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‘&lt;BR/&gt;’);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document.write(‘Character at Position 6 is: ‘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+full_name.charAt(6)+ ‘&lt;BR/&gt;’);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document.write(‘Student\’s Name and their Father\’s name are: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‘ +full_name.split(‘ ‘,2)+ ‘&lt;BR/&gt;’);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document.write(‘Student\’s Full Name is: ‘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+full_name.toUpperCase());</a:t>
            </a:r>
          </a:p>
          <a:p>
            <a:pPr marL="312133">
              <a:spcBef>
                <a:spcPts val="114"/>
              </a:spcBef>
            </a:pPr>
            <a:r>
              <a:rPr lang="vi-VN"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73499" y="4344151"/>
            <a:ext cx="4902702" cy="1351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1870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7" y="38628"/>
            <a:ext cx="55024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Math</a:t>
            </a:r>
            <a:r>
              <a:rPr spc="-79" dirty="0"/>
              <a:t> </a:t>
            </a:r>
            <a:r>
              <a:rPr spc="-5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010412"/>
            <a:ext cx="11338560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897380"/>
            <a:ext cx="11338560" cy="1748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226" y="4571237"/>
            <a:ext cx="10500993" cy="129045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Cú pháp gọi phương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thức:</a:t>
            </a:r>
          </a:p>
          <a:p>
            <a:pPr marL="341610" marR="190455" indent="6801">
              <a:spcBef>
                <a:spcPts val="1628"/>
              </a:spcBef>
              <a:tabLst>
                <a:tab pos="1293884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var </a:t>
            </a:r>
            <a:r>
              <a:rPr lang="en-US" sz="1900" spc="-5" dirty="0" err="1">
                <a:latin typeface="Courier New"/>
                <a:cs typeface="Courier New"/>
              </a:rPr>
              <a:t>variable_name</a:t>
            </a:r>
            <a:r>
              <a:rPr lang="en-US" sz="1900" spc="-5" dirty="0">
                <a:latin typeface="Courier New"/>
                <a:cs typeface="Courier New"/>
              </a:rPr>
              <a:t> = </a:t>
            </a:r>
            <a:r>
              <a:rPr lang="en-US" sz="1900" spc="-5" dirty="0" err="1">
                <a:latin typeface="Courier New"/>
                <a:cs typeface="Courier New"/>
              </a:rPr>
              <a:t>Math.MethodName</a:t>
            </a:r>
            <a:r>
              <a:rPr lang="en-US" sz="1900" spc="-5" dirty="0">
                <a:latin typeface="Courier New"/>
                <a:cs typeface="Courier New"/>
              </a:rPr>
              <a:t>(optional list of</a:t>
            </a:r>
          </a:p>
          <a:p>
            <a:pPr marL="341610" marR="190455" indent="6801">
              <a:spcBef>
                <a:spcPts val="1628"/>
              </a:spcBef>
              <a:tabLst>
                <a:tab pos="1293884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parameters);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309" y="1070230"/>
            <a:ext cx="10799233" cy="341658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56962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Math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 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lang="en-US" sz="1900" smtClean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218418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tượng Math là một đối tượng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 tính tĩnh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để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động toán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học.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ts val="223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thức được khai báo là tĩnh,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vậy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gọi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tiếp 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71084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Cú pháp gọi </a:t>
            </a:r>
            <a:r>
              <a:rPr spc="5" dirty="0">
                <a:latin typeface="Calibri"/>
                <a:cs typeface="Calibri"/>
              </a:rPr>
              <a:t>thuộc</a:t>
            </a:r>
            <a:r>
              <a:rPr spc="-30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tính:</a:t>
            </a:r>
          </a:p>
          <a:p>
            <a:pPr marL="377886">
              <a:spcBef>
                <a:spcPts val="374"/>
              </a:spcBef>
            </a:pPr>
            <a:r>
              <a:rPr sz="1900" spc="-5" dirty="0">
                <a:latin typeface="Courier New"/>
                <a:cs typeface="Courier New"/>
              </a:rPr>
              <a:t>var variable_name =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Math.PropertyName;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153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55033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Math</a:t>
            </a:r>
            <a:r>
              <a:rPr spc="-65" dirty="0"/>
              <a:t> </a:t>
            </a:r>
            <a:r>
              <a:rPr spc="-11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7691" y="935482"/>
            <a:ext cx="11021060" cy="327305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28524" indent="-413407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28524" algn="l"/>
                <a:tab pos="429278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6079">
              <a:spcBef>
                <a:spcPts val="2653"/>
              </a:spcBef>
            </a:pPr>
            <a:r>
              <a:rPr sz="1900" spc="-5" dirty="0">
                <a:latin typeface="Courier New"/>
                <a:cs typeface="Courier New"/>
              </a:rPr>
              <a:t>&lt;script&gt;</a:t>
            </a:r>
            <a:endParaRPr sz="1900" dirty="0">
              <a:latin typeface="Courier New"/>
              <a:cs typeface="Courier New"/>
            </a:endParaRPr>
          </a:p>
          <a:p>
            <a:pPr marL="726297"/>
            <a:r>
              <a:rPr sz="1900" spc="-5" dirty="0">
                <a:latin typeface="Courier New"/>
                <a:cs typeface="Courier New"/>
              </a:rPr>
              <a:t>var full_name=new String(‘David James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Taylor’);</a:t>
            </a:r>
            <a:endParaRPr sz="1900" dirty="0">
              <a:latin typeface="Courier New"/>
              <a:cs typeface="Courier New"/>
            </a:endParaRPr>
          </a:p>
          <a:p>
            <a:pPr marL="428524" marR="6047" indent="297017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document.write(‘Number of Characters are: ‘ +full_name.length+  ‘&lt;BR/&gt;’);</a:t>
            </a:r>
            <a:endParaRPr sz="1900" dirty="0">
              <a:latin typeface="Courier New"/>
              <a:cs typeface="Courier New"/>
            </a:endParaRPr>
          </a:p>
          <a:p>
            <a:pPr marL="726297" marR="4593584"/>
            <a:r>
              <a:rPr sz="1900" spc="-5" dirty="0">
                <a:latin typeface="Courier New"/>
                <a:cs typeface="Courier New"/>
              </a:rPr>
              <a:t>var area =Math.floor(tempArea);  return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area;</a:t>
            </a:r>
            <a:endParaRPr sz="1900" dirty="0">
              <a:latin typeface="Courier New"/>
              <a:cs typeface="Courier New"/>
            </a:endParaRPr>
          </a:p>
          <a:p>
            <a:pPr marL="726297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726297"/>
            <a:r>
              <a:rPr sz="1900" spc="-5" dirty="0">
                <a:latin typeface="Courier New"/>
                <a:cs typeface="Courier New"/>
              </a:rPr>
              <a:t>alert(‘Area of circle is: ‘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+area_circle(5));</a:t>
            </a:r>
            <a:endParaRPr sz="1900" dirty="0">
              <a:latin typeface="Courier New"/>
              <a:cs typeface="Courier New"/>
            </a:endParaRPr>
          </a:p>
          <a:p>
            <a:pPr marL="436079"/>
            <a:r>
              <a:rPr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5503" y="4111955"/>
            <a:ext cx="6184899" cy="1638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8759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8" y="50058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24" dirty="0"/>
              <a:t>Date</a:t>
            </a:r>
            <a:r>
              <a:rPr spc="-84" dirty="0"/>
              <a:t> </a:t>
            </a:r>
            <a:r>
              <a:rPr spc="-5"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010412"/>
            <a:ext cx="11338560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714500"/>
            <a:ext cx="11338560" cy="1556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311" y="1070230"/>
            <a:ext cx="10810559" cy="191617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367305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Đối tượng Date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bạn định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thao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5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thời  gian lập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>
                <a:latin typeface="Arial"/>
                <a:cs typeface="Arial"/>
              </a:rPr>
              <a:t>trình</a:t>
            </a:r>
            <a:r>
              <a:rPr spc="-5" smtClean="0">
                <a:latin typeface="Arial"/>
                <a:cs typeface="Arial"/>
              </a:rPr>
              <a:t>.</a:t>
            </a:r>
            <a:endParaRPr lang="en-US" spc="-5" smtClean="0">
              <a:latin typeface="Arial"/>
              <a:cs typeface="Arial"/>
            </a:endParaRPr>
          </a:p>
          <a:p>
            <a:pPr marL="15114" marR="367305">
              <a:lnSpc>
                <a:spcPts val="2225"/>
              </a:lnSpc>
              <a:spcBef>
                <a:spcPts val="483"/>
              </a:spcBef>
            </a:pP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16853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Nó hỗ </a:t>
            </a:r>
            <a:r>
              <a:rPr dirty="0">
                <a:latin typeface="Arial"/>
                <a:cs typeface="Arial"/>
              </a:rPr>
              <a:t>trợ cả </a:t>
            </a:r>
            <a:r>
              <a:rPr spc="-5" dirty="0">
                <a:latin typeface="Arial"/>
                <a:cs typeface="Arial"/>
              </a:rPr>
              <a:t>hai </a:t>
            </a:r>
            <a:r>
              <a:rPr spc="-11" dirty="0">
                <a:latin typeface="Arial"/>
                <a:cs typeface="Arial"/>
              </a:rPr>
              <a:t>Universal Coordinated </a:t>
            </a:r>
            <a:r>
              <a:rPr spc="-24" dirty="0">
                <a:latin typeface="Arial"/>
                <a:cs typeface="Arial"/>
              </a:rPr>
              <a:t>Time </a:t>
            </a:r>
            <a:r>
              <a:rPr spc="-5" dirty="0">
                <a:latin typeface="Arial"/>
                <a:cs typeface="Arial"/>
              </a:rPr>
              <a:t>(UTC)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Greenwich </a:t>
            </a:r>
            <a:r>
              <a:rPr spc="-5" dirty="0">
                <a:latin typeface="Arial"/>
                <a:cs typeface="Arial"/>
              </a:rPr>
              <a:t>Mean </a:t>
            </a:r>
            <a:r>
              <a:rPr spc="-24" dirty="0">
                <a:latin typeface="Arial"/>
                <a:cs typeface="Arial"/>
              </a:rPr>
              <a:t>Time  </a:t>
            </a:r>
            <a:r>
              <a:rPr dirty="0">
                <a:latin typeface="Arial"/>
                <a:cs typeface="Arial"/>
              </a:rPr>
              <a:t>(GMT).</a:t>
            </a: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ts val="2238"/>
              </a:lnSpc>
            </a:pPr>
            <a:r>
              <a:rPr spc="-5" dirty="0">
                <a:latin typeface="Arial"/>
                <a:cs typeface="Arial"/>
              </a:rPr>
              <a:t>Đối tượng Date tính toán ngày tháng trong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spc="-5" dirty="0">
                <a:latin typeface="Arial"/>
                <a:cs typeface="Arial"/>
              </a:rPr>
              <a:t>nghìn giây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01 Tháng </a:t>
            </a:r>
            <a:r>
              <a:rPr dirty="0">
                <a:latin typeface="Arial"/>
                <a:cs typeface="Arial"/>
              </a:rPr>
              <a:t>1 </a:t>
            </a:r>
            <a:r>
              <a:rPr spc="-5" dirty="0">
                <a:latin typeface="Arial"/>
                <a:cs typeface="Arial"/>
              </a:rPr>
              <a:t>năm  </a:t>
            </a:r>
            <a:r>
              <a:rPr spc="-11" dirty="0">
                <a:latin typeface="Arial"/>
                <a:cs typeface="Arial"/>
              </a:rPr>
              <a:t>1970.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24085" y="4414520"/>
            <a:ext cx="684108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day,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52712" y="4414520"/>
            <a:ext cx="846665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hour,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42205" y="4414520"/>
            <a:ext cx="1337733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minutes,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225" y="3358134"/>
            <a:ext cx="7325359" cy="210350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49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Date:</a:t>
            </a:r>
          </a:p>
          <a:p>
            <a:pPr marL="349166">
              <a:spcBef>
                <a:spcPts val="2659"/>
              </a:spcBef>
            </a:pPr>
            <a:r>
              <a:rPr sz="1900" spc="-5" dirty="0">
                <a:latin typeface="Courier New"/>
                <a:cs typeface="Courier New"/>
              </a:rPr>
              <a:t>var object_name = new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Date();</a:t>
            </a:r>
            <a:endParaRPr sz="1900" dirty="0">
              <a:latin typeface="Courier New"/>
              <a:cs typeface="Courier New"/>
            </a:endParaRPr>
          </a:p>
          <a:p>
            <a:pPr marL="341610" marR="6047" indent="6801">
              <a:tabLst>
                <a:tab pos="1021803" algn="l"/>
                <a:tab pos="2868913" algn="l"/>
                <a:tab pos="3260402" algn="l"/>
                <a:tab pos="3944376" algn="l"/>
                <a:tab pos="5644109" algn="l"/>
              </a:tabLst>
            </a:pPr>
            <a:r>
              <a:rPr sz="1900" spc="-5" dirty="0">
                <a:latin typeface="Courier New"/>
                <a:cs typeface="Courier New"/>
              </a:rPr>
              <a:t>var object_name = new Date(milliseconds);  var</a:t>
            </a:r>
            <a:r>
              <a:rPr sz="1900" dirty="0">
                <a:latin typeface="Courier New"/>
                <a:cs typeface="Courier New"/>
              </a:rPr>
              <a:t>	o</a:t>
            </a:r>
            <a:r>
              <a:rPr sz="1900" spc="-11" dirty="0">
                <a:latin typeface="Courier New"/>
                <a:cs typeface="Courier New"/>
              </a:rPr>
              <a:t>b</a:t>
            </a:r>
            <a:r>
              <a:rPr sz="1900" spc="-5" dirty="0">
                <a:latin typeface="Courier New"/>
                <a:cs typeface="Courier New"/>
              </a:rPr>
              <a:t>j</a:t>
            </a:r>
            <a:r>
              <a:rPr sz="1900" spc="-11" dirty="0">
                <a:latin typeface="Courier New"/>
                <a:cs typeface="Courier New"/>
              </a:rPr>
              <a:t>e</a:t>
            </a:r>
            <a:r>
              <a:rPr sz="1900" spc="-5" dirty="0">
                <a:latin typeface="Courier New"/>
                <a:cs typeface="Courier New"/>
              </a:rPr>
              <a:t>c</a:t>
            </a:r>
            <a:r>
              <a:rPr sz="1900" dirty="0">
                <a:latin typeface="Courier New"/>
                <a:cs typeface="Courier New"/>
              </a:rPr>
              <a:t>t</a:t>
            </a:r>
            <a:r>
              <a:rPr sz="1900" spc="-11" dirty="0">
                <a:latin typeface="Courier New"/>
                <a:cs typeface="Courier New"/>
              </a:rPr>
              <a:t>_</a:t>
            </a:r>
            <a:r>
              <a:rPr sz="1900" spc="5" dirty="0">
                <a:latin typeface="Courier New"/>
                <a:cs typeface="Courier New"/>
              </a:rPr>
              <a:t>n</a:t>
            </a:r>
            <a:r>
              <a:rPr sz="1900" spc="-11" dirty="0">
                <a:latin typeface="Courier New"/>
                <a:cs typeface="Courier New"/>
              </a:rPr>
              <a:t>a</a:t>
            </a:r>
            <a:r>
              <a:rPr sz="1900" spc="-5" dirty="0">
                <a:latin typeface="Courier New"/>
                <a:cs typeface="Courier New"/>
              </a:rPr>
              <a:t>me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5" dirty="0">
                <a:latin typeface="Courier New"/>
                <a:cs typeface="Courier New"/>
              </a:rPr>
              <a:t>=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11" dirty="0">
                <a:latin typeface="Courier New"/>
                <a:cs typeface="Courier New"/>
              </a:rPr>
              <a:t>n</a:t>
            </a:r>
            <a:r>
              <a:rPr sz="1900" spc="5" dirty="0">
                <a:latin typeface="Courier New"/>
                <a:cs typeface="Courier New"/>
              </a:rPr>
              <a:t>e</a:t>
            </a:r>
            <a:r>
              <a:rPr sz="1900" spc="-5" dirty="0">
                <a:latin typeface="Courier New"/>
                <a:cs typeface="Courier New"/>
              </a:rPr>
              <a:t>w</a:t>
            </a:r>
            <a:r>
              <a:rPr sz="1900" dirty="0">
                <a:latin typeface="Courier New"/>
                <a:cs typeface="Courier New"/>
              </a:rPr>
              <a:t>	</a:t>
            </a:r>
            <a:r>
              <a:rPr sz="1900" spc="-11" dirty="0">
                <a:latin typeface="Courier New"/>
                <a:cs typeface="Courier New"/>
              </a:rPr>
              <a:t>D</a:t>
            </a:r>
            <a:r>
              <a:rPr sz="1900" spc="-5" dirty="0">
                <a:latin typeface="Courier New"/>
                <a:cs typeface="Courier New"/>
              </a:rPr>
              <a:t>a</a:t>
            </a:r>
            <a:r>
              <a:rPr sz="1900" spc="-11" dirty="0">
                <a:latin typeface="Courier New"/>
                <a:cs typeface="Courier New"/>
              </a:rPr>
              <a:t>t</a:t>
            </a:r>
            <a:r>
              <a:rPr sz="1900" spc="-5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(</a:t>
            </a:r>
            <a:r>
              <a:rPr sz="1900" spc="-5" dirty="0">
                <a:latin typeface="Courier New"/>
                <a:cs typeface="Courier New"/>
              </a:rPr>
              <a:t>y</a:t>
            </a:r>
            <a:r>
              <a:rPr sz="1900" dirty="0">
                <a:latin typeface="Courier New"/>
                <a:cs typeface="Courier New"/>
              </a:rPr>
              <a:t>e</a:t>
            </a:r>
            <a:r>
              <a:rPr sz="1900" spc="-11" dirty="0">
                <a:latin typeface="Courier New"/>
                <a:cs typeface="Courier New"/>
              </a:rPr>
              <a:t>a</a:t>
            </a:r>
            <a:r>
              <a:rPr sz="1900" spc="-5" dirty="0">
                <a:latin typeface="Courier New"/>
                <a:cs typeface="Courier New"/>
              </a:rPr>
              <a:t>r,</a:t>
            </a:r>
            <a:r>
              <a:rPr sz="1900" dirty="0">
                <a:latin typeface="Courier New"/>
                <a:cs typeface="Courier New"/>
              </a:rPr>
              <a:t>	m</a:t>
            </a:r>
            <a:r>
              <a:rPr sz="1900" spc="-11" dirty="0">
                <a:latin typeface="Courier New"/>
                <a:cs typeface="Courier New"/>
              </a:rPr>
              <a:t>o</a:t>
            </a:r>
            <a:r>
              <a:rPr sz="1900" spc="-5" dirty="0">
                <a:latin typeface="Courier New"/>
                <a:cs typeface="Courier New"/>
              </a:rPr>
              <a:t>n</a:t>
            </a:r>
            <a:r>
              <a:rPr sz="1900" spc="-11" dirty="0">
                <a:latin typeface="Courier New"/>
                <a:cs typeface="Courier New"/>
              </a:rPr>
              <a:t>t</a:t>
            </a:r>
            <a:r>
              <a:rPr sz="1900" spc="-5" dirty="0">
                <a:latin typeface="Courier New"/>
                <a:cs typeface="Courier New"/>
              </a:rPr>
              <a:t>h,  seconds,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milliseconds);</a:t>
            </a:r>
            <a:endParaRPr sz="1900" dirty="0">
              <a:latin typeface="Courier New"/>
              <a:cs typeface="Courier New"/>
            </a:endParaRPr>
          </a:p>
          <a:p>
            <a:pPr marL="349166"/>
            <a:r>
              <a:rPr sz="1900" spc="-5" dirty="0">
                <a:latin typeface="Courier New"/>
                <a:cs typeface="Courier New"/>
              </a:rPr>
              <a:t>var object_name = new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Date(“dateString”);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5900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88" y="38628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0" dirty="0"/>
              <a:t>Date</a:t>
            </a:r>
            <a:r>
              <a:rPr spc="-65" dirty="0"/>
              <a:t> </a:t>
            </a:r>
            <a:r>
              <a:rPr spc="-5"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556002"/>
            <a:ext cx="11019537" cy="2700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851773"/>
              </p:ext>
            </p:extLst>
          </p:nvPr>
        </p:nvGraphicFramePr>
        <p:xfrm>
          <a:off x="609601" y="1563664"/>
          <a:ext cx="10972801" cy="2676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73394"/>
                <a:gridCol w="8799407"/>
              </a:tblGrid>
              <a:tr h="58419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87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getDate()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từ 1 đến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31, 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ngày của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tháng.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getDay()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từ 0 đến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ngày trong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tuần.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getTime()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7795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số, trong đó cho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thời gian trôi qua trong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mili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giây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nửa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đêm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01/01/1970.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getFullYear()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bốn chữ 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số,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năm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ngày nhất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7" y="1087883"/>
            <a:ext cx="384640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phương </a:t>
            </a:r>
            <a:r>
              <a:rPr spc="5" dirty="0">
                <a:latin typeface="Calibri"/>
                <a:cs typeface="Calibri"/>
              </a:rPr>
              <a:t>thức của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Date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157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7" y="38628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</a:t>
            </a:r>
            <a:r>
              <a:rPr spc="-95" dirty="0"/>
              <a:t> </a:t>
            </a:r>
            <a:r>
              <a:rPr spc="-5" dirty="0"/>
              <a:t>thiệu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10619" y="1086613"/>
            <a:ext cx="11175999" cy="591820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1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1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2031493"/>
            <a:ext cx="11175999" cy="62230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8278367" y="0"/>
                </a:moveTo>
                <a:lnTo>
                  <a:pt x="103631" y="0"/>
                </a:lnTo>
                <a:lnTo>
                  <a:pt x="63291" y="8137"/>
                </a:lnTo>
                <a:lnTo>
                  <a:pt x="30351" y="30337"/>
                </a:lnTo>
                <a:lnTo>
                  <a:pt x="8143" y="63275"/>
                </a:lnTo>
                <a:lnTo>
                  <a:pt x="0" y="103631"/>
                </a:lnTo>
                <a:lnTo>
                  <a:pt x="0" y="518159"/>
                </a:lnTo>
                <a:lnTo>
                  <a:pt x="8143" y="558516"/>
                </a:lnTo>
                <a:lnTo>
                  <a:pt x="30351" y="591454"/>
                </a:lnTo>
                <a:lnTo>
                  <a:pt x="63291" y="613654"/>
                </a:lnTo>
                <a:lnTo>
                  <a:pt x="103631" y="621791"/>
                </a:lnTo>
                <a:lnTo>
                  <a:pt x="8278367" y="621791"/>
                </a:lnTo>
                <a:lnTo>
                  <a:pt x="8318724" y="613654"/>
                </a:lnTo>
                <a:lnTo>
                  <a:pt x="8351662" y="591454"/>
                </a:lnTo>
                <a:lnTo>
                  <a:pt x="8373862" y="558516"/>
                </a:lnTo>
                <a:lnTo>
                  <a:pt x="8382000" y="518159"/>
                </a:lnTo>
                <a:lnTo>
                  <a:pt x="8382000" y="103631"/>
                </a:lnTo>
                <a:lnTo>
                  <a:pt x="8373862" y="63275"/>
                </a:lnTo>
                <a:lnTo>
                  <a:pt x="8351662" y="30337"/>
                </a:lnTo>
                <a:lnTo>
                  <a:pt x="8318724" y="8137"/>
                </a:lnTo>
                <a:lnTo>
                  <a:pt x="82783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2996947"/>
            <a:ext cx="11175999" cy="740663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8273542" y="0"/>
                </a:moveTo>
                <a:lnTo>
                  <a:pt x="108457" y="0"/>
                </a:lnTo>
                <a:lnTo>
                  <a:pt x="66243" y="8516"/>
                </a:lnTo>
                <a:lnTo>
                  <a:pt x="31769" y="31750"/>
                </a:lnTo>
                <a:lnTo>
                  <a:pt x="8524" y="66222"/>
                </a:lnTo>
                <a:lnTo>
                  <a:pt x="0" y="108458"/>
                </a:lnTo>
                <a:lnTo>
                  <a:pt x="0" y="542290"/>
                </a:lnTo>
                <a:lnTo>
                  <a:pt x="8524" y="584525"/>
                </a:lnTo>
                <a:lnTo>
                  <a:pt x="31769" y="618998"/>
                </a:lnTo>
                <a:lnTo>
                  <a:pt x="66243" y="642231"/>
                </a:lnTo>
                <a:lnTo>
                  <a:pt x="108457" y="650748"/>
                </a:lnTo>
                <a:lnTo>
                  <a:pt x="8273542" y="650748"/>
                </a:lnTo>
                <a:lnTo>
                  <a:pt x="8315777" y="642231"/>
                </a:lnTo>
                <a:lnTo>
                  <a:pt x="8350250" y="618998"/>
                </a:lnTo>
                <a:lnTo>
                  <a:pt x="8373483" y="584525"/>
                </a:lnTo>
                <a:lnTo>
                  <a:pt x="8382000" y="542290"/>
                </a:lnTo>
                <a:lnTo>
                  <a:pt x="8382000" y="108458"/>
                </a:lnTo>
                <a:lnTo>
                  <a:pt x="8373483" y="66222"/>
                </a:lnTo>
                <a:lnTo>
                  <a:pt x="8350250" y="31750"/>
                </a:lnTo>
                <a:lnTo>
                  <a:pt x="8315777" y="8516"/>
                </a:lnTo>
                <a:lnTo>
                  <a:pt x="82735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619" y="4003547"/>
            <a:ext cx="11175999" cy="5549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6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6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0276" y="1057403"/>
            <a:ext cx="11292654" cy="33806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6628" marR="680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cho </a:t>
            </a:r>
            <a:r>
              <a:rPr spc="-5" dirty="0">
                <a:latin typeface="Arial"/>
                <a:cs typeface="Arial"/>
              </a:rPr>
              <a:t>code hướng </a:t>
            </a:r>
            <a:r>
              <a:rPr spc="-11" dirty="0">
                <a:latin typeface="Arial"/>
                <a:cs typeface="Arial"/>
              </a:rPr>
              <a:t>nhiệm </a:t>
            </a:r>
            <a:r>
              <a:rPr dirty="0">
                <a:latin typeface="Arial"/>
                <a:cs typeface="Arial"/>
              </a:rPr>
              <a:t>vụ </a:t>
            </a:r>
            <a:r>
              <a:rPr spc="-5" dirty="0">
                <a:latin typeface="Arial"/>
                <a:cs typeface="Arial"/>
              </a:rPr>
              <a:t>hơn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dễ </a:t>
            </a:r>
            <a:r>
              <a:rPr spc="-11" dirty="0">
                <a:latin typeface="Arial"/>
                <a:cs typeface="Arial"/>
              </a:rPr>
              <a:t>quản </a:t>
            </a:r>
            <a:r>
              <a:rPr spc="-5" dirty="0">
                <a:latin typeface="Arial"/>
                <a:cs typeface="Arial"/>
              </a:rPr>
              <a:t>lý, JavaScript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spc="-11" dirty="0">
                <a:latin typeface="Arial"/>
                <a:cs typeface="Arial"/>
              </a:rPr>
              <a:t>nhóm 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lại </a:t>
            </a:r>
            <a:r>
              <a:rPr>
                <a:latin typeface="Arial"/>
                <a:cs typeface="Arial"/>
              </a:rPr>
              <a:t>trước </a:t>
            </a:r>
            <a:r>
              <a:rPr smtClean="0">
                <a:latin typeface="Arial"/>
                <a:cs typeface="Arial"/>
              </a:rPr>
              <a:t>khi </a:t>
            </a:r>
            <a:r>
              <a:rPr spc="-5" smtClean="0">
                <a:latin typeface="Arial"/>
                <a:cs typeface="Arial"/>
              </a:rPr>
              <a:t>chúng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dirty="0">
                <a:latin typeface="Arial"/>
                <a:cs typeface="Arial"/>
              </a:rPr>
              <a:t>sự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gọi.</a:t>
            </a:r>
            <a:endParaRPr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18893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Điều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đạt được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chức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năng.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0407">
              <a:lnSpc>
                <a:spcPts val="2398"/>
              </a:lnSpc>
              <a:spcBef>
                <a:spcPts val="2010"/>
              </a:spcBef>
            </a:pPr>
            <a:r>
              <a:rPr spc="-5" dirty="0">
                <a:latin typeface="Arial"/>
                <a:cs typeface="Arial"/>
              </a:rPr>
              <a:t>Một chức </a:t>
            </a:r>
            <a:r>
              <a:rPr spc="-11" dirty="0">
                <a:latin typeface="Arial"/>
                <a:cs typeface="Arial"/>
              </a:rPr>
              <a:t>năng </a:t>
            </a:r>
            <a:r>
              <a:rPr spc="-5" dirty="0">
                <a:latin typeface="Arial"/>
                <a:cs typeface="Arial"/>
              </a:rPr>
              <a:t>là một khối mã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khả năng </a:t>
            </a:r>
            <a:r>
              <a:rPr dirty="0">
                <a:latin typeface="Arial"/>
                <a:cs typeface="Arial"/>
              </a:rPr>
              <a:t>tái sử </a:t>
            </a:r>
            <a:r>
              <a:rPr spc="-5" dirty="0">
                <a:latin typeface="Arial"/>
                <a:cs typeface="Arial"/>
              </a:rPr>
              <a:t>dụng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spc="-5" dirty="0">
                <a:latin typeface="Arial"/>
                <a:cs typeface="Arial"/>
              </a:rPr>
              <a:t>thực </a:t>
            </a:r>
            <a:r>
              <a:rPr dirty="0">
                <a:latin typeface="Arial"/>
                <a:cs typeface="Arial"/>
              </a:rPr>
              <a:t>thi trên</a:t>
            </a:r>
            <a:r>
              <a:rPr spc="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sự</a:t>
            </a:r>
            <a:endParaRPr>
              <a:latin typeface="Arial"/>
              <a:cs typeface="Arial"/>
            </a:endParaRPr>
          </a:p>
          <a:p>
            <a:pPr marL="20407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xuất </a:t>
            </a:r>
            <a:r>
              <a:rPr spc="-5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sự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kiện.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7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là một hành động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11" dirty="0">
                <a:latin typeface="Arial"/>
                <a:cs typeface="Arial"/>
              </a:rPr>
              <a:t>hoặc </a:t>
            </a:r>
            <a:r>
              <a:rPr spc="-5" dirty="0">
                <a:latin typeface="Arial"/>
                <a:cs typeface="Arial"/>
              </a:rPr>
              <a:t>một lời gọi  </a:t>
            </a:r>
            <a:r>
              <a:rPr dirty="0">
                <a:latin typeface="Arial"/>
                <a:cs typeface="Arial"/>
              </a:rPr>
              <a:t>kịch</a:t>
            </a:r>
            <a:r>
              <a:rPr spc="-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67739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53136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0" dirty="0"/>
              <a:t>Date</a:t>
            </a:r>
            <a:r>
              <a:rPr spc="-71" dirty="0"/>
              <a:t> </a:t>
            </a:r>
            <a:r>
              <a:rPr spc="-5" dirty="0"/>
              <a:t>3-3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7692" y="825754"/>
            <a:ext cx="604350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428524" indent="-413407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28524" algn="l"/>
                <a:tab pos="429278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555" y="1209398"/>
            <a:ext cx="10881220" cy="396942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&lt;script&gt;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function </a:t>
            </a:r>
            <a:r>
              <a:rPr lang="en-US" sz="1900" spc="-5" dirty="0" err="1">
                <a:latin typeface="Courier New"/>
                <a:cs typeface="Courier New"/>
              </a:rPr>
              <a:t>display_date</a:t>
            </a:r>
            <a:r>
              <a:rPr lang="en-US" sz="1900" spc="-5" dirty="0">
                <a:latin typeface="Courier New"/>
                <a:cs typeface="Courier New"/>
              </a:rPr>
              <a:t>()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{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var today =new Date();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var date =</a:t>
            </a:r>
            <a:r>
              <a:rPr lang="en-US" sz="1900" spc="-5" dirty="0" err="1">
                <a:latin typeface="Courier New"/>
                <a:cs typeface="Courier New"/>
              </a:rPr>
              <a:t>today.getDate</a:t>
            </a:r>
            <a:r>
              <a:rPr lang="en-US" sz="1900" spc="-5" dirty="0">
                <a:latin typeface="Courier New"/>
                <a:cs typeface="Courier New"/>
              </a:rPr>
              <a:t>();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var month =</a:t>
            </a:r>
            <a:r>
              <a:rPr lang="en-US" sz="1900" spc="-5" dirty="0" err="1">
                <a:latin typeface="Courier New"/>
                <a:cs typeface="Courier New"/>
              </a:rPr>
              <a:t>today.getMonth</a:t>
            </a:r>
            <a:r>
              <a:rPr lang="en-US" sz="1900" spc="-5" dirty="0">
                <a:latin typeface="Courier New"/>
                <a:cs typeface="Courier New"/>
              </a:rPr>
              <a:t>();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month++;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var year =</a:t>
            </a:r>
            <a:r>
              <a:rPr lang="en-US" sz="1900" spc="-5" dirty="0" err="1">
                <a:latin typeface="Courier New"/>
                <a:cs typeface="Courier New"/>
              </a:rPr>
              <a:t>today.getFullYear</a:t>
            </a:r>
            <a:r>
              <a:rPr lang="en-US" sz="1900" spc="-5" dirty="0">
                <a:latin typeface="Courier New"/>
                <a:cs typeface="Courier New"/>
              </a:rPr>
              <a:t>();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alert(‘Today\’s date is: ‘ + month + ‘/’ + date + ‘/’ +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year);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}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 err="1">
                <a:latin typeface="Courier New"/>
                <a:cs typeface="Courier New"/>
              </a:rPr>
              <a:t>display_date</a:t>
            </a:r>
            <a:r>
              <a:rPr lang="en-US" sz="1900" spc="-5" dirty="0">
                <a:latin typeface="Courier New"/>
                <a:cs typeface="Courier New"/>
              </a:rPr>
              <a:t>();</a:t>
            </a:r>
          </a:p>
          <a:p>
            <a:pPr marL="602351">
              <a:spcBef>
                <a:spcPts val="114"/>
              </a:spcBef>
            </a:pPr>
            <a:r>
              <a:rPr lang="en-US" sz="1900" spc="-5" dirty="0">
                <a:latin typeface="Courier New"/>
                <a:cs typeface="Courier New"/>
              </a:rPr>
              <a:t>&lt;/script&gt;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4191000"/>
            <a:ext cx="6274815" cy="1705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259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0" y="61488"/>
            <a:ext cx="380407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Câu lệnh</a:t>
            </a:r>
            <a:r>
              <a:rPr spc="-90" dirty="0"/>
              <a:t> </a:t>
            </a:r>
            <a:r>
              <a:rPr spc="-11" dirty="0"/>
              <a:t>with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918972"/>
            <a:ext cx="11338560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600200"/>
            <a:ext cx="11338560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2308" y="1070229"/>
            <a:ext cx="10993441" cy="4296309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726297">
              <a:lnSpc>
                <a:spcPts val="2225"/>
              </a:lnSpc>
              <a:spcBef>
                <a:spcPts val="483"/>
              </a:spcBef>
            </a:pP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b="1" spc="5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để loại bỏ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tham chiếu đối tượng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mỗi câu  JavaScript.</a:t>
            </a:r>
            <a:endParaRPr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  <a:tabLst>
                <a:tab pos="6663646" algn="l"/>
              </a:tabLst>
            </a:pP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b="1" spc="5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bắt đầu với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5" dirty="0">
                <a:latin typeface="Arial"/>
                <a:cs typeface="Arial"/>
              </a:rPr>
              <a:t>khóa </a:t>
            </a:r>
            <a:r>
              <a:rPr spc="-19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theo</a:t>
            </a:r>
            <a:r>
              <a:rPr spc="65" dirty="0">
                <a:latin typeface="Arial"/>
                <a:cs typeface="Arial"/>
              </a:rPr>
              <a:t> </a:t>
            </a:r>
            <a:r>
              <a:rPr>
                <a:latin typeface="Arial"/>
                <a:cs typeface="Arial"/>
              </a:rPr>
              <a:t>sau</a:t>
            </a:r>
            <a:r>
              <a:rPr spc="-11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là</a:t>
            </a:r>
            <a:r>
              <a:rPr lang="en-US" spc="-5" smtClean="0">
                <a:latin typeface="Arial"/>
                <a:cs typeface="Arial"/>
              </a:rPr>
              <a:t> </a:t>
            </a:r>
            <a:r>
              <a:rPr spc="-5" smtClean="0">
                <a:latin typeface="Arial"/>
                <a:cs typeface="Arial"/>
              </a:rPr>
              <a:t>dấu </a:t>
            </a:r>
            <a:r>
              <a:rPr spc="-11" dirty="0">
                <a:latin typeface="Arial"/>
                <a:cs typeface="Arial"/>
              </a:rPr>
              <a:t>ngoặc </a:t>
            </a:r>
            <a:r>
              <a:rPr spc="-5" dirty="0">
                <a:latin typeface="Arial"/>
                <a:cs typeface="Arial"/>
              </a:rPr>
              <a:t>mở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đóng,  </a:t>
            </a:r>
            <a:r>
              <a:rPr spc="-5" dirty="0">
                <a:latin typeface="Arial"/>
                <a:cs typeface="Arial"/>
              </a:rPr>
              <a:t>nắm giữ </a:t>
            </a:r>
            <a:r>
              <a:rPr dirty="0">
                <a:latin typeface="Arial"/>
                <a:cs typeface="Arial"/>
              </a:rPr>
              <a:t>các câu </a:t>
            </a:r>
            <a:r>
              <a:rPr spc="-5" dirty="0">
                <a:latin typeface="Arial"/>
                <a:cs typeface="Arial"/>
              </a:rPr>
              <a:t>lệnh đề </a:t>
            </a:r>
            <a:r>
              <a:rPr dirty="0">
                <a:latin typeface="Arial"/>
                <a:cs typeface="Arial"/>
              </a:rPr>
              <a:t>cập </a:t>
            </a:r>
            <a:r>
              <a:rPr spc="-5" dirty="0">
                <a:latin typeface="Arial"/>
                <a:cs typeface="Arial"/>
              </a:rPr>
              <a:t>đến một đối tượng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chung.</a:t>
            </a:r>
            <a:endParaRPr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 marR="238825">
              <a:lnSpc>
                <a:spcPts val="2238"/>
              </a:lnSpc>
            </a:pP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</a:t>
            </a:r>
            <a:r>
              <a:rPr b="1" spc="5" dirty="0">
                <a:latin typeface="Arial"/>
                <a:cs typeface="Arial"/>
              </a:rPr>
              <a:t>with </a:t>
            </a:r>
            <a:r>
              <a:rPr spc="-5" dirty="0">
                <a:latin typeface="Arial"/>
                <a:cs typeface="Arial"/>
              </a:rPr>
              <a:t>tăng </a:t>
            </a:r>
            <a:r>
              <a:rPr dirty="0">
                <a:latin typeface="Arial"/>
                <a:cs typeface="Arial"/>
              </a:rPr>
              <a:t>khả </a:t>
            </a:r>
            <a:r>
              <a:rPr spc="-5" dirty="0">
                <a:latin typeface="Arial"/>
                <a:cs typeface="Arial"/>
              </a:rPr>
              <a:t>năng đọc mã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cũng làm giảm thời gian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thiết khi  viết từng đối tượng tham chiếu trong mỗi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5" dirty="0">
                <a:latin typeface="Arial"/>
                <a:cs typeface="Arial"/>
              </a:rPr>
              <a:t>lệnh liên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quan.</a:t>
            </a:r>
            <a:endParaRPr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2400">
              <a:latin typeface="Times New Roman"/>
              <a:cs typeface="Times New Roman"/>
            </a:endParaRPr>
          </a:p>
          <a:p>
            <a:pPr marL="371084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  <a:endParaRPr>
              <a:latin typeface="Calibri"/>
              <a:cs typeface="Calibri"/>
            </a:endParaRPr>
          </a:p>
          <a:p>
            <a:pPr marL="377886">
              <a:spcBef>
                <a:spcPts val="2659"/>
              </a:spcBef>
            </a:pPr>
            <a:r>
              <a:rPr sz="1900" spc="-5" dirty="0">
                <a:latin typeface="Courier New"/>
                <a:cs typeface="Courier New"/>
              </a:rPr>
              <a:t>with(object_name)</a:t>
            </a:r>
            <a:endParaRPr sz="1900">
              <a:latin typeface="Courier New"/>
              <a:cs typeface="Courier New"/>
            </a:endParaRPr>
          </a:p>
          <a:p>
            <a:pPr marL="377886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377886"/>
            <a:r>
              <a:rPr sz="1900" spc="-5" dirty="0">
                <a:latin typeface="Courier New"/>
                <a:cs typeface="Courier New"/>
              </a:rPr>
              <a:t>//Statements</a:t>
            </a:r>
            <a:endParaRPr sz="1900">
              <a:latin typeface="Courier New"/>
              <a:cs typeface="Courier New"/>
            </a:endParaRPr>
          </a:p>
          <a:p>
            <a:pPr marL="377886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95580" y="3429001"/>
            <a:ext cx="5454061" cy="2837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7173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50058"/>
            <a:ext cx="63144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đối tượng</a:t>
            </a:r>
            <a:r>
              <a:rPr spc="-54" dirty="0"/>
              <a:t> </a:t>
            </a:r>
            <a:r>
              <a:rPr spc="-30" dirty="0"/>
              <a:t>Browser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846581"/>
            <a:ext cx="11338560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1597153"/>
            <a:ext cx="11338560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966" y="2330196"/>
            <a:ext cx="11338560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2308" y="872109"/>
            <a:ext cx="10620586" cy="204184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JavaScript cũng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5" dirty="0">
                <a:latin typeface="Arial"/>
                <a:cs typeface="Arial"/>
              </a:rPr>
              <a:t>đối tượng để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5" dirty="0">
                <a:latin typeface="Arial"/>
                <a:cs typeface="Arial"/>
              </a:rPr>
              <a:t>thao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5" dirty="0">
                <a:latin typeface="Arial"/>
                <a:cs typeface="Arial"/>
              </a:rPr>
              <a:t>khía cạnh  khác nhau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</a:t>
            </a:r>
            <a:r>
              <a:rPr spc="41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latin typeface="Arial"/>
                <a:cs typeface="Arial"/>
              </a:rPr>
              <a:t>Các đối tượng này được gọi là đối tượng trình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Chúng </a:t>
            </a:r>
            <a:r>
              <a:rPr dirty="0">
                <a:latin typeface="Arial"/>
                <a:cs typeface="Arial"/>
              </a:rPr>
              <a:t>tồn </a:t>
            </a:r>
            <a:r>
              <a:rPr spc="-5" dirty="0">
                <a:latin typeface="Arial"/>
                <a:cs typeface="Arial"/>
              </a:rPr>
              <a:t>tại trên 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11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trong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tương </a:t>
            </a:r>
            <a:r>
              <a:rPr spc="-5" dirty="0" err="1">
                <a:latin typeface="Arial"/>
                <a:cs typeface="Arial"/>
              </a:rPr>
              <a:t>ứng</a:t>
            </a:r>
            <a:r>
              <a:rPr spc="119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với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các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5" dirty="0">
                <a:latin typeface="Arial"/>
                <a:cs typeface="Arial"/>
              </a:rPr>
              <a:t>của một</a:t>
            </a:r>
            <a:r>
              <a:rPr spc="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759201" y="3200402"/>
            <a:ext cx="5372607" cy="3131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0192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628"/>
            <a:ext cx="63322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Window</a:t>
            </a:r>
            <a:r>
              <a:rPr spc="-41" dirty="0"/>
              <a:t> </a:t>
            </a:r>
            <a:r>
              <a:rPr dirty="0"/>
              <a:t>1-4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38482" y="2587752"/>
            <a:ext cx="5025136" cy="2100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71709" y="3158108"/>
            <a:ext cx="2308014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764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đối tượng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cao nhất trong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endParaRPr sz="1900">
              <a:latin typeface="Arial"/>
              <a:cs typeface="Arial"/>
            </a:endParaRPr>
          </a:p>
          <a:p>
            <a:pPr marL="130748" marR="122435" algn="ctr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thống phân</a:t>
            </a:r>
            <a:r>
              <a:rPr sz="1900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cấp  JavaScript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5954" y="2499360"/>
            <a:ext cx="5781038" cy="2276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47246" y="3158108"/>
            <a:ext cx="2900679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tượng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r>
              <a:rPr sz="1900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đại</a:t>
            </a:r>
            <a:endParaRPr sz="1900">
              <a:latin typeface="Arial"/>
              <a:cs typeface="Arial"/>
            </a:endParaRPr>
          </a:p>
          <a:p>
            <a:pPr marL="111097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 một cửa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1900">
              <a:latin typeface="Arial"/>
              <a:cs typeface="Arial"/>
            </a:endParaRPr>
          </a:p>
          <a:p>
            <a:pPr marL="120167" marR="112611" indent="52149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  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4995" y="3147061"/>
            <a:ext cx="4490719" cy="31440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38924" y="4715333"/>
            <a:ext cx="2711027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5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Tất cả các đối</a:t>
            </a:r>
            <a:r>
              <a:rPr sz="1900" b="1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1900">
              <a:latin typeface="Arial"/>
              <a:cs typeface="Arial"/>
            </a:endParaRPr>
          </a:p>
          <a:p>
            <a:pPr marL="3476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hệ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thống phân</a:t>
            </a:r>
            <a:endParaRPr sz="1900">
              <a:latin typeface="Arial"/>
              <a:cs typeface="Arial"/>
            </a:endParaRPr>
          </a:p>
          <a:p>
            <a:pPr marL="201790" marR="52149" indent="-142085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con cháu của  đối tượng cửa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28592" y="2537461"/>
            <a:ext cx="3330448" cy="1581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47656" y="2956686"/>
            <a:ext cx="1902294" cy="631579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algn="ctr">
              <a:lnSpc>
                <a:spcPts val="2428"/>
              </a:lnSpc>
              <a:spcBef>
                <a:spcPts val="12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2400" b="1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ts val="2428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43503" y="247651"/>
            <a:ext cx="5011927" cy="3432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35878" y="919861"/>
            <a:ext cx="2937934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Cung cấp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đặc tính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1900">
              <a:latin typeface="Arial"/>
              <a:cs typeface="Arial"/>
            </a:endParaRPr>
          </a:p>
          <a:p>
            <a:pPr marL="269056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r>
              <a:rPr sz="19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>
              <a:latin typeface="Arial"/>
              <a:cs typeface="Arial"/>
            </a:endParaRPr>
          </a:p>
          <a:p>
            <a:pPr marL="17458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chuỗi mặc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1900">
              <a:latin typeface="Arial"/>
              <a:cs typeface="Arial"/>
            </a:endParaRPr>
          </a:p>
          <a:p>
            <a:pPr marL="16628" marR="9070" indent="-1511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thanh trạng thái, tên  của cửa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sổ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448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9" y="38628"/>
            <a:ext cx="63322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Window</a:t>
            </a:r>
            <a:r>
              <a:rPr spc="-41" dirty="0"/>
              <a:t> </a:t>
            </a:r>
            <a:r>
              <a:rPr dirty="0"/>
              <a:t>2-4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484375"/>
            <a:ext cx="11019537" cy="2700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200011"/>
              </p:ext>
            </p:extLst>
          </p:nvPr>
        </p:nvGraphicFramePr>
        <p:xfrm>
          <a:off x="609603" y="1492543"/>
          <a:ext cx="10973647" cy="2676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9694"/>
                <a:gridCol w="9193953"/>
              </a:tblGrid>
              <a:tr h="58419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875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solidFill>
                      <a:srgbClr val="943735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defaultStatus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8509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hoặc lấy chuỗi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được hiển thị trên thanh trạng thái của cửa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sổ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0014" marB="0">
                    <a:solidFill>
                      <a:srgbClr val="D6E3BC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document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tài 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HTML có chứa các phần tử khác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nhau.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history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của Uniform Resource Locators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(URL).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location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của URL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6" y="1087883"/>
            <a:ext cx="727032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456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589" y="50058"/>
            <a:ext cx="63322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Window</a:t>
            </a:r>
            <a:r>
              <a:rPr spc="-41" dirty="0"/>
              <a:t> </a:t>
            </a:r>
            <a:r>
              <a:rPr dirty="0"/>
              <a:t>3-4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691640"/>
            <a:ext cx="11019537" cy="3579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847007"/>
              </p:ext>
            </p:extLst>
          </p:nvPr>
        </p:nvGraphicFramePr>
        <p:xfrm>
          <a:off x="609603" y="1699769"/>
          <a:ext cx="10971954" cy="3556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0"/>
                <a:gridCol w="8724054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alert()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cảnh báo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rằng tình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trạng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nhắn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nút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OK.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confirm()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Nhắc nhở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thông báo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OK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Cancel.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createPopup()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Tạo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ra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cửa sổ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pop-up.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focus()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Tập trung các cửa sổ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hiện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hành.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open()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Mở tập tin 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cửa sổ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mới.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F1DCDB"/>
                    </a:solidFill>
                  </a:tcPr>
                </a:tc>
              </a:tr>
              <a:tr h="4984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prompt()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Nhắc nhở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 chấp nhận 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3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6" y="1011682"/>
            <a:ext cx="767249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phương </a:t>
            </a:r>
            <a:r>
              <a:rPr spc="5" dirty="0">
                <a:latin typeface="Calibri"/>
                <a:cs typeface="Calibri"/>
              </a:rPr>
              <a:t>thức 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1610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63322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Window</a:t>
            </a:r>
            <a:r>
              <a:rPr spc="-35" dirty="0"/>
              <a:t> </a:t>
            </a:r>
            <a:r>
              <a:rPr spc="-5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7693" y="889364"/>
            <a:ext cx="10768753" cy="351023"/>
          </a:xfrm>
          <a:prstGeom prst="rect">
            <a:avLst/>
          </a:prstGeom>
        </p:spPr>
        <p:txBody>
          <a:bodyPr vert="horz" wrap="square" lIns="0" tIns="73308" rIns="0" bIns="0" rtlCol="0">
            <a:spAutoFit/>
          </a:bodyPr>
          <a:lstStyle/>
          <a:p>
            <a:pPr marL="428524" indent="-413407">
              <a:spcBef>
                <a:spcPts val="57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28524" algn="l"/>
                <a:tab pos="429278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3465" y="1262754"/>
            <a:ext cx="11356422" cy="518258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&lt;!DOCTYPE html&gt;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&lt;head&gt;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&lt;title&gt; window Object &lt;/title&gt;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&lt;script&gt;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function </a:t>
            </a:r>
            <a:r>
              <a:rPr lang="en-US" sz="1600" spc="-11" dirty="0" err="1">
                <a:latin typeface="Courier New"/>
                <a:cs typeface="Courier New"/>
              </a:rPr>
              <a:t>new_window</a:t>
            </a:r>
            <a:r>
              <a:rPr lang="en-US" sz="1600" spc="-11" dirty="0">
                <a:latin typeface="Courier New"/>
                <a:cs typeface="Courier New"/>
              </a:rPr>
              <a:t>() {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if(confirm(‘Do you want to open a new page?’)) </a:t>
            </a:r>
            <a:r>
              <a:rPr lang="en-US" sz="1600" spc="-11" dirty="0">
                <a:latin typeface="Courier New"/>
                <a:cs typeface="Courier New"/>
              </a:rPr>
              <a:t>{</a:t>
            </a:r>
            <a:endParaRPr lang="en-US" sz="1600" spc="-11" dirty="0">
              <a:latin typeface="Courier New"/>
              <a:cs typeface="Courier New"/>
            </a:endParaRP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 err="1">
                <a:latin typeface="Courier New"/>
                <a:cs typeface="Courier New"/>
              </a:rPr>
              <a:t>window.open</a:t>
            </a:r>
            <a:r>
              <a:rPr lang="en-US" sz="1600" spc="-11" dirty="0">
                <a:latin typeface="Courier New"/>
                <a:cs typeface="Courier New"/>
              </a:rPr>
              <a:t>(‘http://www.aptech-education.com/pages/about-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us/about-aptech.html’, ‘_parent</a:t>
            </a:r>
            <a:r>
              <a:rPr lang="en-US" sz="1600" spc="-11" dirty="0">
                <a:latin typeface="Courier New"/>
                <a:cs typeface="Courier New"/>
              </a:rPr>
              <a:t>’);</a:t>
            </a:r>
            <a:endParaRPr lang="en-US" sz="1600" spc="-11" dirty="0">
              <a:latin typeface="Courier New"/>
              <a:cs typeface="Courier New"/>
            </a:endParaRP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}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else {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 err="1">
                <a:latin typeface="Courier New"/>
                <a:cs typeface="Courier New"/>
              </a:rPr>
              <a:t>window.alert</a:t>
            </a:r>
            <a:r>
              <a:rPr lang="en-US" sz="1600" spc="-11" dirty="0">
                <a:latin typeface="Courier New"/>
                <a:cs typeface="Courier New"/>
              </a:rPr>
              <a:t>(‘In the Current Window’);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}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}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&lt;/script&gt;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&lt;/head&gt;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&lt;body&gt;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&lt;input type=”button” value=”Click to move to the next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 err="1">
                <a:latin typeface="Courier New"/>
                <a:cs typeface="Courier New"/>
              </a:rPr>
              <a:t>page”onClick</a:t>
            </a:r>
            <a:r>
              <a:rPr lang="en-US" sz="1600" spc="-11" dirty="0">
                <a:latin typeface="Courier New"/>
                <a:cs typeface="Courier New"/>
              </a:rPr>
              <a:t>=”</a:t>
            </a:r>
            <a:r>
              <a:rPr lang="en-US" sz="1600" spc="-11" dirty="0" err="1">
                <a:latin typeface="Courier New"/>
                <a:cs typeface="Courier New"/>
              </a:rPr>
              <a:t>new_window</a:t>
            </a:r>
            <a:r>
              <a:rPr lang="en-US" sz="1600" spc="-11" dirty="0">
                <a:latin typeface="Courier New"/>
                <a:cs typeface="Courier New"/>
              </a:rPr>
              <a:t>();”/&gt;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&lt;/body&gt;</a:t>
            </a:r>
          </a:p>
          <a:p>
            <a:pPr marL="15114" marR="6047" indent="297017">
              <a:spcBef>
                <a:spcPts val="114"/>
              </a:spcBef>
              <a:tabLst>
                <a:tab pos="1527416" algn="l"/>
                <a:tab pos="3762236" algn="l"/>
              </a:tabLst>
            </a:pPr>
            <a:r>
              <a:rPr lang="en-US" sz="1600" spc="-11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4471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15768"/>
            <a:ext cx="598085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24" dirty="0"/>
              <a:t>History</a:t>
            </a:r>
            <a:r>
              <a:rPr spc="-19" dirty="0"/>
              <a:t> </a:t>
            </a:r>
            <a:r>
              <a:rPr spc="-5"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36880" y="2740150"/>
            <a:ext cx="5153153" cy="21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61984" y="3433955"/>
            <a:ext cx="2425701" cy="70699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endParaRPr sz="1900">
              <a:latin typeface="Arial"/>
              <a:cs typeface="Arial"/>
            </a:endParaRPr>
          </a:p>
          <a:p>
            <a:pPr marL="757" algn="ctr">
              <a:lnSpc>
                <a:spcPts val="1940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21219" y="2697478"/>
            <a:ext cx="5935473" cy="2468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11836" y="3347085"/>
            <a:ext cx="3361013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mảng cho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URL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cách xác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1900">
              <a:latin typeface="Arial"/>
              <a:cs typeface="Arial"/>
            </a:endParaRPr>
          </a:p>
          <a:p>
            <a:pPr marL="757"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nó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5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mảng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69795" y="3444240"/>
            <a:ext cx="4401310" cy="30822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18151" y="4721732"/>
            <a:ext cx="2647528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26971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 một tập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endParaRPr sz="1900">
              <a:latin typeface="Arial"/>
              <a:cs typeface="Arial"/>
            </a:endParaRPr>
          </a:p>
          <a:p>
            <a:pPr marL="196500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URL truy</a:t>
            </a:r>
            <a:r>
              <a:rPr sz="1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người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dùng</a:t>
            </a:r>
            <a:endParaRPr sz="1900">
              <a:latin typeface="Arial"/>
              <a:cs typeface="Arial"/>
            </a:endParaRPr>
          </a:p>
          <a:p>
            <a:pPr marL="560783" marR="176850" indent="-375620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 một cửa sổ  trình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28593" y="2667001"/>
            <a:ext cx="3641345" cy="1691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86696" y="3085923"/>
            <a:ext cx="2178983" cy="75905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algn="ctr">
              <a:lnSpc>
                <a:spcPts val="2916"/>
              </a:lnSpc>
              <a:spcBef>
                <a:spcPts val="119"/>
              </a:spcBef>
            </a:pP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3000" b="1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3000" dirty="0">
              <a:latin typeface="Arial"/>
              <a:cs typeface="Arial"/>
            </a:endParaRPr>
          </a:p>
          <a:p>
            <a:pPr marL="1511" algn="ctr">
              <a:lnSpc>
                <a:spcPts val="2916"/>
              </a:lnSpc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4780" y="586742"/>
            <a:ext cx="5561077" cy="30693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33109" y="1178942"/>
            <a:ext cx="3795775" cy="91166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 phép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bạn để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1900">
              <a:latin typeface="Arial"/>
              <a:cs typeface="Arial"/>
            </a:endParaRPr>
          </a:p>
          <a:p>
            <a:pPr marL="130748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số lượng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URL</a:t>
            </a:r>
            <a:r>
              <a:rPr sz="1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>
              <a:latin typeface="Arial"/>
              <a:cs typeface="Arial"/>
            </a:endParaRPr>
          </a:p>
          <a:p>
            <a:pPr marL="167026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danh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sách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lịch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sz="1900">
              <a:latin typeface="Arial"/>
              <a:cs typeface="Arial"/>
            </a:endParaRPr>
          </a:p>
          <a:p>
            <a:pPr marL="1156332" marR="100517" indent="-1049011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1900" b="1" spc="-11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1900" b="1" spc="-5" smtClean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43719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628"/>
            <a:ext cx="591565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24" dirty="0"/>
              <a:t>history</a:t>
            </a:r>
            <a:r>
              <a:rPr spc="-11" dirty="0"/>
              <a:t> </a:t>
            </a:r>
            <a:r>
              <a:rPr spc="-5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9441" y="1592581"/>
            <a:ext cx="11019537" cy="22372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68386"/>
              </p:ext>
            </p:extLst>
          </p:nvPr>
        </p:nvGraphicFramePr>
        <p:xfrm>
          <a:off x="609601" y="1600202"/>
          <a:ext cx="10971952" cy="2214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2621"/>
                <a:gridCol w="8769331"/>
              </a:tblGrid>
              <a:tr h="70104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112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842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back()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URL trước đó từ danh sách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13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forward()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tiếp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theo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danh sách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go()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chấp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nhận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tham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số,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mà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là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một</a:t>
                      </a:r>
                      <a:r>
                        <a:rPr lang="vi-VN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chuỗi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đến trang cụ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55225" y="935482"/>
            <a:ext cx="5534660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phương </a:t>
            </a:r>
            <a:r>
              <a:rPr spc="5" dirty="0">
                <a:latin typeface="Calibri"/>
                <a:cs typeface="Calibri"/>
              </a:rPr>
              <a:t>thức 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9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history.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247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38628"/>
            <a:ext cx="65921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5" dirty="0"/>
              <a:t>navigator</a:t>
            </a:r>
            <a:r>
              <a:rPr spc="-49" dirty="0"/>
              <a:t> </a:t>
            </a:r>
            <a:r>
              <a:rPr dirty="0"/>
              <a:t>1-2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163541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36881" y="903050"/>
            <a:ext cx="5025136" cy="2100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9310" y="1472772"/>
            <a:ext cx="2406225" cy="92113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41569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 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endParaRPr sz="1900" dirty="0">
              <a:latin typeface="Arial"/>
              <a:cs typeface="Arial"/>
            </a:endParaRPr>
          </a:p>
          <a:p>
            <a:pPr marL="217661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trình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1900" dirty="0">
              <a:latin typeface="Arial"/>
              <a:cs typeface="Arial"/>
            </a:endParaRPr>
          </a:p>
          <a:p>
            <a:pPr marL="449685" marR="6047" indent="-435325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được sử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 bởi  máy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9937" y="706455"/>
            <a:ext cx="5175504" cy="24025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27966" y="1311228"/>
            <a:ext cx="2147993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z="1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endParaRPr sz="1900">
              <a:latin typeface="Arial"/>
              <a:cs typeface="Arial"/>
            </a:endParaRPr>
          </a:p>
          <a:p>
            <a:pPr marL="99762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 để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lấy</a:t>
            </a:r>
            <a:endParaRPr sz="1900">
              <a:latin typeface="Arial"/>
              <a:cs typeface="Arial"/>
            </a:endParaRPr>
          </a:p>
          <a:p>
            <a:pPr marL="18139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thông tin,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chẳng</a:t>
            </a:r>
            <a:endParaRPr sz="1900">
              <a:latin typeface="Arial"/>
              <a:cs typeface="Arial"/>
            </a:endParaRPr>
          </a:p>
          <a:p>
            <a:pPr marL="252428" marR="41569" indent="-201790">
              <a:lnSpc>
                <a:spcPct val="70000"/>
              </a:lnSpc>
              <a:spcBef>
                <a:spcPts val="34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như tên, số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phiên bản,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28592" y="762843"/>
            <a:ext cx="3742945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8297" y="1181383"/>
            <a:ext cx="2180479" cy="75905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916"/>
              </a:lnSpc>
              <a:spcBef>
                <a:spcPts val="119"/>
              </a:spcBef>
            </a:pP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3000" b="1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3000" dirty="0">
              <a:latin typeface="Arial"/>
              <a:cs typeface="Arial"/>
            </a:endParaRPr>
          </a:p>
          <a:p>
            <a:pPr marL="83891">
              <a:lnSpc>
                <a:spcPts val="2916"/>
              </a:lnSpc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navigator</a:t>
            </a:r>
            <a:endParaRPr sz="3000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33138"/>
              </p:ext>
            </p:extLst>
          </p:nvPr>
        </p:nvGraphicFramePr>
        <p:xfrm>
          <a:off x="436881" y="3258261"/>
          <a:ext cx="10972798" cy="3067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799"/>
                <a:gridCol w="8508999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0955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appName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appVersion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số phiên bản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nền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77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browserLanguage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ngôn ngữ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cookieEnabled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79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xem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tập tin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cookie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trình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794" marB="0">
                    <a:solidFill>
                      <a:srgbClr val="D6E3BC"/>
                    </a:solidFill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platform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 như Win32,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máy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khách.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46691" y="2732039"/>
            <a:ext cx="562186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navigator.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009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988" y="38628"/>
            <a:ext cx="23765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</a:t>
            </a:r>
            <a:r>
              <a:rPr spc="-106" dirty="0"/>
              <a:t> </a:t>
            </a:r>
            <a:r>
              <a:rPr spc="-11" dirty="0"/>
              <a:t>hàm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10032" y="1202437"/>
            <a:ext cx="11334497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032" y="2010155"/>
            <a:ext cx="11334497" cy="749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4" y="2854451"/>
            <a:ext cx="11332465" cy="801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000" y="3701798"/>
            <a:ext cx="11336528" cy="733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4095" y="4497322"/>
            <a:ext cx="11330433" cy="8183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6371" y="1239470"/>
            <a:ext cx="11118158" cy="384708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độc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nó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mtClean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biểu thức để hoàn thành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nào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19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thể chấp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nhận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biến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7382" marR="129993">
              <a:lnSpc>
                <a:spcPts val="2225"/>
              </a:lnSpc>
              <a:spcBef>
                <a:spcPts val="198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quả để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đã được thực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trong JavaScript luôn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893" marR="117902">
              <a:lnSpc>
                <a:spcPts val="2225"/>
              </a:lnSpc>
              <a:spcBef>
                <a:spcPts val="175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 hỗ trợ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loại là: hàm do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sẵn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hệ thống.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50396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6273" y="658067"/>
            <a:ext cx="10142219" cy="1821185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428524" indent="-413407">
              <a:spcBef>
                <a:spcPts val="32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428524" algn="l"/>
                <a:tab pos="429278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436079">
              <a:spcBef>
                <a:spcPts val="160"/>
              </a:spcBef>
            </a:pPr>
            <a:r>
              <a:rPr sz="1600" dirty="0">
                <a:latin typeface="Courier New"/>
                <a:cs typeface="Courier New"/>
              </a:rPr>
              <a:t>&lt;!DOCTYPE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html&gt;</a:t>
            </a:r>
            <a:endParaRPr sz="1600">
              <a:latin typeface="Courier New"/>
              <a:cs typeface="Courier New"/>
            </a:endParaRPr>
          </a:p>
          <a:p>
            <a:pPr marL="436079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&lt;head&gt;</a:t>
            </a:r>
            <a:endParaRPr sz="1600">
              <a:latin typeface="Courier New"/>
              <a:cs typeface="Courier New"/>
            </a:endParaRPr>
          </a:p>
          <a:p>
            <a:pPr marL="700602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&lt;title&gt; navigator Object</a:t>
            </a:r>
            <a:r>
              <a:rPr sz="1600" spc="-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&lt;/title&gt;</a:t>
            </a:r>
            <a:endParaRPr sz="1600">
              <a:latin typeface="Courier New"/>
              <a:cs typeface="Courier New"/>
            </a:endParaRPr>
          </a:p>
          <a:p>
            <a:pPr marL="700602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&lt;script&gt;</a:t>
            </a:r>
            <a:endParaRPr sz="1600">
              <a:latin typeface="Courier New"/>
              <a:cs typeface="Courier New"/>
            </a:endParaRPr>
          </a:p>
          <a:p>
            <a:pPr marL="700602">
              <a:spcBef>
                <a:spcPts val="35"/>
              </a:spcBef>
            </a:pPr>
            <a:r>
              <a:rPr sz="1600" dirty="0">
                <a:latin typeface="Courier New"/>
                <a:cs typeface="Courier New"/>
              </a:rPr>
              <a:t>function display_browser()</a:t>
            </a:r>
            <a:r>
              <a:rPr sz="1600" spc="-1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965123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document.write(‘Browser name: ‘ +navigator.appName+</a:t>
            </a:r>
            <a:r>
              <a:rPr sz="1600" spc="6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‘&lt;BR/&gt;’);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984" y="49501"/>
            <a:ext cx="65921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5" dirty="0"/>
              <a:t>navigator </a:t>
            </a:r>
            <a:r>
              <a:rPr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536950" y="2478912"/>
            <a:ext cx="5912273" cy="26301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4">
              <a:spcBef>
                <a:spcPts val="130"/>
              </a:spcBef>
              <a:tabLst>
                <a:tab pos="1645318" algn="l"/>
                <a:tab pos="2349697" algn="l"/>
              </a:tabLst>
            </a:pPr>
            <a:r>
              <a:rPr sz="1600">
                <a:latin typeface="Courier New"/>
                <a:cs typeface="Courier New"/>
              </a:rPr>
              <a:t>version</a:t>
            </a:r>
            <a:r>
              <a:rPr sz="1600" smtClean="0">
                <a:latin typeface="Courier New"/>
                <a:cs typeface="Courier New"/>
              </a:rPr>
              <a:t>:</a:t>
            </a:r>
            <a:r>
              <a:rPr lang="en-US" sz="1600" smtClean="0">
                <a:latin typeface="Courier New"/>
                <a:cs typeface="Courier New"/>
              </a:rPr>
              <a:t> </a:t>
            </a:r>
            <a:r>
              <a:rPr sz="1600" smtClean="0">
                <a:latin typeface="Courier New"/>
                <a:cs typeface="Courier New"/>
              </a:rPr>
              <a:t>‘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sz="1600" smtClean="0">
                <a:latin typeface="Courier New"/>
                <a:cs typeface="Courier New"/>
              </a:rPr>
              <a:t>+</a:t>
            </a:r>
            <a:r>
              <a:rPr sz="1600" dirty="0">
                <a:latin typeface="Courier New"/>
                <a:cs typeface="Courier New"/>
              </a:rPr>
              <a:t>navigator.appVersion+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26111" y="2972553"/>
            <a:ext cx="6205221" cy="26301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4">
              <a:spcBef>
                <a:spcPts val="130"/>
              </a:spcBef>
              <a:tabLst>
                <a:tab pos="1511545" algn="l"/>
                <a:tab pos="1950650" algn="l"/>
              </a:tabLst>
            </a:pPr>
            <a:r>
              <a:rPr sz="1600">
                <a:latin typeface="Courier New"/>
                <a:cs typeface="Courier New"/>
              </a:rPr>
              <a:t>language</a:t>
            </a:r>
            <a:r>
              <a:rPr sz="1600" smtClean="0">
                <a:latin typeface="Courier New"/>
                <a:cs typeface="Courier New"/>
              </a:rPr>
              <a:t>:</a:t>
            </a:r>
            <a:r>
              <a:rPr lang="en-US" sz="1600" smtClean="0">
                <a:latin typeface="Courier New"/>
                <a:cs typeface="Courier New"/>
              </a:rPr>
              <a:t> </a:t>
            </a:r>
            <a:r>
              <a:rPr sz="1600" smtClean="0">
                <a:latin typeface="Courier New"/>
                <a:cs typeface="Courier New"/>
              </a:rPr>
              <a:t>‘</a:t>
            </a:r>
            <a:r>
              <a:rPr sz="1600" dirty="0">
                <a:latin typeface="Courier New"/>
                <a:cs typeface="Courier New"/>
              </a:rPr>
              <a:t>	+navigator.browserLanguage+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21395" y="2467482"/>
            <a:ext cx="4046221" cy="1008367"/>
          </a:xfrm>
          <a:prstGeom prst="rect">
            <a:avLst/>
          </a:prstGeom>
        </p:spPr>
        <p:txBody>
          <a:bodyPr vert="horz" wrap="square" lIns="0" tIns="13603" rIns="0" bIns="0" rtlCol="0">
            <a:spAutoFit/>
          </a:bodyPr>
          <a:lstStyle/>
          <a:p>
            <a:pPr marL="15114" marR="6047" indent="536599">
              <a:lnSpc>
                <a:spcPct val="101400"/>
              </a:lnSpc>
              <a:spcBef>
                <a:spcPts val="106"/>
              </a:spcBef>
            </a:pPr>
            <a:r>
              <a:rPr sz="1600" dirty="0">
                <a:latin typeface="Courier New"/>
                <a:cs typeface="Courier New"/>
              </a:rPr>
              <a:t>document.write(‘Browser  ‘&lt;BR/&gt;’);</a:t>
            </a:r>
            <a:endParaRPr sz="1600">
              <a:latin typeface="Courier New"/>
              <a:cs typeface="Courier New"/>
            </a:endParaRPr>
          </a:p>
          <a:p>
            <a:pPr marL="15114" marR="6047" indent="536599">
              <a:lnSpc>
                <a:spcPct val="100699"/>
              </a:lnSpc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document.write(‘</a:t>
            </a:r>
            <a:r>
              <a:rPr sz="1600">
                <a:latin typeface="Courier New"/>
                <a:cs typeface="Courier New"/>
              </a:rPr>
              <a:t>Browser </a:t>
            </a:r>
            <a:r>
              <a:rPr sz="1600" smtClean="0">
                <a:latin typeface="Courier New"/>
                <a:cs typeface="Courier New"/>
              </a:rPr>
              <a:t>‘&lt;</a:t>
            </a:r>
            <a:r>
              <a:rPr sz="1600" dirty="0">
                <a:latin typeface="Courier New"/>
                <a:cs typeface="Courier New"/>
              </a:rPr>
              <a:t>BR/&gt;’);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392" y="3361767"/>
            <a:ext cx="9232901" cy="3046330"/>
          </a:xfrm>
          <a:prstGeom prst="rect">
            <a:avLst/>
          </a:prstGeom>
        </p:spPr>
        <p:txBody>
          <a:bodyPr vert="horz" wrap="square" lIns="0" tIns="17382" rIns="0" bIns="0" rtlCol="0">
            <a:spAutoFit/>
          </a:bodyPr>
          <a:lstStyle/>
          <a:p>
            <a:pPr marL="551713">
              <a:spcBef>
                <a:spcPts val="136"/>
              </a:spcBef>
            </a:pPr>
            <a:r>
              <a:rPr sz="1600" dirty="0">
                <a:latin typeface="Courier New"/>
                <a:cs typeface="Courier New"/>
              </a:rPr>
              <a:t>document.write(‘Platform: ‘ +navigator.platform+</a:t>
            </a:r>
            <a:r>
              <a:rPr sz="1600" spc="10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‘&lt;BR/&gt;’);</a:t>
            </a:r>
          </a:p>
          <a:p>
            <a:pPr marL="551713" marR="798851">
              <a:lnSpc>
                <a:spcPct val="100699"/>
              </a:lnSpc>
              <a:spcBef>
                <a:spcPts val="19"/>
              </a:spcBef>
            </a:pPr>
            <a:r>
              <a:rPr sz="1600" dirty="0">
                <a:latin typeface="Courier New"/>
                <a:cs typeface="Courier New"/>
              </a:rPr>
              <a:t>if(navigator.cookieEnabled) {  document.write(‘Cookie is enabled in the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browser.’);</a:t>
            </a:r>
          </a:p>
          <a:p>
            <a:pPr marL="287193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  <a:p>
            <a:pPr marL="21918">
              <a:spcBef>
                <a:spcPts val="24"/>
              </a:spcBef>
            </a:pPr>
            <a:r>
              <a:rPr sz="1600" dirty="0">
                <a:latin typeface="Courier New"/>
                <a:cs typeface="Courier New"/>
              </a:rPr>
              <a:t>}</a:t>
            </a:r>
          </a:p>
          <a:p>
            <a:pPr marL="21918">
              <a:spcBef>
                <a:spcPts val="19"/>
              </a:spcBef>
            </a:pPr>
            <a:r>
              <a:rPr sz="1600" dirty="0">
                <a:latin typeface="Courier New"/>
                <a:cs typeface="Courier New"/>
              </a:rPr>
              <a:t>&lt;/script&gt;</a:t>
            </a:r>
          </a:p>
          <a:p>
            <a:pPr marL="21918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&lt;/head&gt;</a:t>
            </a:r>
          </a:p>
          <a:p>
            <a:pPr marL="21918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&lt;body&gt;</a:t>
            </a:r>
          </a:p>
          <a:p>
            <a:pPr marL="15114" marR="1595437" indent="272079">
              <a:lnSpc>
                <a:spcPts val="2094"/>
              </a:lnSpc>
              <a:spcBef>
                <a:spcPts val="65"/>
              </a:spcBef>
            </a:pPr>
            <a:r>
              <a:rPr sz="1600" dirty="0">
                <a:latin typeface="Courier New"/>
                <a:cs typeface="Courier New"/>
              </a:rPr>
              <a:t>&lt;input type=”button” value=”Browser Information”  onclick=”display_browser()”/&gt;</a:t>
            </a:r>
          </a:p>
          <a:p>
            <a:pPr marL="21918">
              <a:lnSpc>
                <a:spcPts val="2029"/>
              </a:lnSpc>
            </a:pPr>
            <a:r>
              <a:rPr sz="1600" dirty="0">
                <a:latin typeface="Courier New"/>
                <a:cs typeface="Courier New"/>
              </a:rPr>
              <a:t>&lt;/body&gt;</a:t>
            </a:r>
          </a:p>
          <a:p>
            <a:pPr marL="21918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&lt;/html&gt;</a:t>
            </a: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716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38628"/>
            <a:ext cx="518329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</a:t>
            </a:r>
            <a:r>
              <a:rPr spc="-41" dirty="0"/>
              <a:t> </a:t>
            </a:r>
            <a:r>
              <a:rPr spc="-19" dirty="0"/>
              <a:t>location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36881" y="749809"/>
            <a:ext cx="5025136" cy="2100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17280" y="1318972"/>
            <a:ext cx="2411307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5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1900">
              <a:latin typeface="Arial"/>
              <a:cs typeface="Arial"/>
            </a:endParaRPr>
          </a:p>
          <a:p>
            <a:pPr marL="136038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 đầy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đủ</a:t>
            </a:r>
            <a:endParaRPr sz="1900">
              <a:latin typeface="Arial"/>
              <a:cs typeface="Arial"/>
            </a:endParaRPr>
          </a:p>
          <a:p>
            <a:pPr marL="23429" marR="15114" indent="48370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URL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tải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  cửa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sổ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9937" y="585217"/>
            <a:ext cx="5175504" cy="2276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79630" y="1414017"/>
            <a:ext cx="2436705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15114" marR="6047" indent="115633">
              <a:lnSpc>
                <a:spcPct val="70000"/>
              </a:lnSpc>
              <a:spcBef>
                <a:spcPts val="798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phần của  đối tượng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28592" y="609601"/>
            <a:ext cx="3742945" cy="1691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8297" y="1028447"/>
            <a:ext cx="2180479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203304" marR="6047" indent="-188944">
              <a:lnSpc>
                <a:spcPct val="70000"/>
              </a:lnSpc>
              <a:spcBef>
                <a:spcPts val="1142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300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tượng  location</a:t>
            </a:r>
            <a:endParaRPr sz="3000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068771"/>
              </p:ext>
            </p:extLst>
          </p:nvPr>
        </p:nvGraphicFramePr>
        <p:xfrm>
          <a:off x="609601" y="2864099"/>
          <a:ext cx="11165838" cy="3467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9664"/>
                <a:gridCol w="8486174"/>
              </a:tblGrid>
              <a:tr h="666447">
                <a:tc>
                  <a:txBody>
                    <a:bodyPr/>
                    <a:lstStyle/>
                    <a:p>
                      <a:pPr marL="0" marR="166370" indent="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thức/Thuộc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829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host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cổng</a:t>
                      </a:r>
                      <a:r>
                        <a:rPr sz="13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href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toàn bộ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4539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pathname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lấy 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đường dẫn của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assign()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Tải một tài liệu mới 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URL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reload()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ải lại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bằng cách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lần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nữa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gửi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yêu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cầu đến máy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chủ.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  <a:tr h="4732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replace()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đè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URL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với tài liệu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mới.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755226" y="2459864"/>
            <a:ext cx="890862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tượng location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6896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52727"/>
            <a:ext cx="895265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DOM-Mô </a:t>
            </a:r>
            <a:r>
              <a:rPr spc="-5" dirty="0"/>
              <a:t>hình </a:t>
            </a:r>
            <a:r>
              <a:rPr dirty="0"/>
              <a:t>đối </a:t>
            </a:r>
            <a:r>
              <a:rPr spc="-5" dirty="0"/>
              <a:t>tượng </a:t>
            </a:r>
            <a:r>
              <a:rPr spc="-24" dirty="0"/>
              <a:t>tài </a:t>
            </a:r>
            <a:r>
              <a:rPr dirty="0"/>
              <a:t>liệu</a:t>
            </a:r>
            <a:r>
              <a:rPr spc="-114" dirty="0"/>
              <a:t> </a:t>
            </a:r>
            <a:r>
              <a:rPr spc="-5" dirty="0"/>
              <a:t>1-3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647673" y="6543699"/>
            <a:ext cx="54677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0754" y="912115"/>
            <a:ext cx="11612414" cy="2619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0754" y="3610356"/>
            <a:ext cx="11612414" cy="601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665" y="4292344"/>
            <a:ext cx="11784275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0754" y="4953002"/>
            <a:ext cx="11612414" cy="600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4366" y="5543550"/>
            <a:ext cx="11682115" cy="8702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668" y="1038660"/>
            <a:ext cx="11725333" cy="511435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>
                <a:latin typeface="Arial"/>
                <a:cs typeface="Arial"/>
              </a:rPr>
              <a:t>trang </a:t>
            </a:r>
            <a:r>
              <a:rPr sz="1900" spc="-11" dirty="0">
                <a:latin typeface="Arial"/>
                <a:cs typeface="Arial"/>
              </a:rPr>
              <a:t>web </a:t>
            </a:r>
            <a:r>
              <a:rPr sz="1900" dirty="0">
                <a:latin typeface="Arial"/>
                <a:cs typeface="Arial"/>
              </a:rPr>
              <a:t>có </a:t>
            </a:r>
            <a:r>
              <a:rPr sz="1900" spc="-5" dirty="0">
                <a:latin typeface="Arial"/>
                <a:cs typeface="Arial"/>
              </a:rPr>
              <a:t>chứa </a:t>
            </a:r>
            <a:r>
              <a:rPr sz="1900" dirty="0">
                <a:latin typeface="Arial"/>
                <a:cs typeface="Arial"/>
              </a:rPr>
              <a:t>phần tử khác nhau, chẳng hạn như nút, hộp </a:t>
            </a:r>
            <a:r>
              <a:rPr sz="1900" spc="-11" dirty="0">
                <a:latin typeface="Arial"/>
                <a:cs typeface="Arial"/>
              </a:rPr>
              <a:t>văn </a:t>
            </a:r>
            <a:r>
              <a:rPr sz="1900" dirty="0">
                <a:latin typeface="Arial"/>
                <a:cs typeface="Arial"/>
              </a:rPr>
              <a:t>bản, hộp </a:t>
            </a:r>
            <a:r>
              <a:rPr sz="1900" spc="-5" dirty="0">
                <a:latin typeface="Arial"/>
                <a:cs typeface="Arial"/>
              </a:rPr>
              <a:t>kiểm </a:t>
            </a:r>
            <a:r>
              <a:rPr sz="1900" dirty="0">
                <a:latin typeface="Arial"/>
                <a:cs typeface="Arial"/>
              </a:rPr>
              <a:t>tra,</a:t>
            </a:r>
            <a:r>
              <a:rPr sz="1900" spc="-22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..</a:t>
            </a:r>
          </a:p>
          <a:p>
            <a:pPr>
              <a:spcBef>
                <a:spcPts val="4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114" marR="532063">
              <a:lnSpc>
                <a:spcPts val="1845"/>
              </a:lnSpc>
            </a:pPr>
            <a:r>
              <a:rPr sz="1900" spc="-5" dirty="0">
                <a:latin typeface="Arial"/>
                <a:cs typeface="Arial"/>
              </a:rPr>
              <a:t>Những </a:t>
            </a:r>
            <a:r>
              <a:rPr sz="1900" dirty="0">
                <a:latin typeface="Arial"/>
                <a:cs typeface="Arial"/>
              </a:rPr>
              <a:t>phần tử này tồn tại trong </a:t>
            </a: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>
                <a:latin typeface="Arial"/>
                <a:cs typeface="Arial"/>
              </a:rPr>
              <a:t>hệ thống phân cấp </a:t>
            </a:r>
            <a:r>
              <a:rPr sz="1900" spc="-11" dirty="0">
                <a:latin typeface="Arial"/>
                <a:cs typeface="Arial"/>
              </a:rPr>
              <a:t>và </a:t>
            </a:r>
            <a:r>
              <a:rPr sz="1900" dirty="0">
                <a:latin typeface="Arial"/>
                <a:cs typeface="Arial"/>
              </a:rPr>
              <a:t>tổng thể đại </a:t>
            </a:r>
            <a:r>
              <a:rPr sz="1900" spc="-5" dirty="0">
                <a:latin typeface="Arial"/>
                <a:cs typeface="Arial"/>
              </a:rPr>
              <a:t>diện </a:t>
            </a:r>
            <a:r>
              <a:rPr sz="1900" dirty="0">
                <a:latin typeface="Arial"/>
                <a:cs typeface="Arial"/>
              </a:rPr>
              <a:t>cho </a:t>
            </a: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>
                <a:latin typeface="Arial"/>
                <a:cs typeface="Arial"/>
              </a:rPr>
              <a:t>tài</a:t>
            </a:r>
            <a:r>
              <a:rPr sz="1900" spc="-309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liệu  HTML.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114" marR="304575">
              <a:lnSpc>
                <a:spcPts val="1845"/>
              </a:lnSpc>
            </a:pPr>
            <a:r>
              <a:rPr sz="1900" spc="-5" dirty="0">
                <a:latin typeface="Arial"/>
                <a:cs typeface="Arial"/>
              </a:rPr>
              <a:t>JavaScript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cho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phép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người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dùng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truy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cập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các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phần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tử</a:t>
            </a:r>
            <a:r>
              <a:rPr sz="1900" spc="-11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HTML</a:t>
            </a:r>
            <a:r>
              <a:rPr lang="vi-VN" sz="1900" spc="-60" dirty="0">
                <a:latin typeface="Arial"/>
                <a:cs typeface="Arial"/>
              </a:rPr>
              <a:t> </a:t>
            </a:r>
            <a:r>
              <a:rPr sz="1900" spc="-11" dirty="0" err="1">
                <a:latin typeface="Arial"/>
                <a:cs typeface="Arial"/>
              </a:rPr>
              <a:t>và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cũng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thay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đổi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cấu</a:t>
            </a:r>
            <a:r>
              <a:rPr sz="1900" spc="-11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trúc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hiện</a:t>
            </a:r>
            <a:r>
              <a:rPr sz="1900" spc="-30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có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của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 err="1">
                <a:latin typeface="Arial"/>
                <a:cs typeface="Arial"/>
              </a:rPr>
              <a:t>trang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HTML</a:t>
            </a:r>
            <a:r>
              <a:rPr lang="vi-VN" sz="1900" spc="-5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bằng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cách sử dụng </a:t>
            </a:r>
            <a:r>
              <a:rPr sz="1900" spc="-5" dirty="0">
                <a:latin typeface="Arial"/>
                <a:cs typeface="Arial"/>
              </a:rPr>
              <a:t>Document </a:t>
            </a:r>
            <a:r>
              <a:rPr sz="1900" dirty="0">
                <a:latin typeface="Arial"/>
                <a:cs typeface="Arial"/>
              </a:rPr>
              <a:t>Object </a:t>
            </a:r>
            <a:r>
              <a:rPr sz="1900" spc="-5" dirty="0">
                <a:latin typeface="Arial"/>
                <a:cs typeface="Arial"/>
              </a:rPr>
              <a:t>Model</a:t>
            </a:r>
            <a:r>
              <a:rPr lang="vi-VN" sz="1900" spc="-5" dirty="0">
                <a:latin typeface="Arial"/>
                <a:cs typeface="Arial"/>
              </a:rPr>
              <a:t> </a:t>
            </a:r>
            <a:r>
              <a:rPr sz="1900" spc="-5" dirty="0">
                <a:latin typeface="Arial"/>
                <a:cs typeface="Arial"/>
              </a:rPr>
              <a:t>(DOM</a:t>
            </a:r>
            <a:r>
              <a:rPr sz="1900" spc="-5" dirty="0">
                <a:latin typeface="Arial"/>
                <a:cs typeface="Arial"/>
              </a:rPr>
              <a:t>) </a:t>
            </a:r>
            <a:r>
              <a:rPr sz="1900" dirty="0">
                <a:latin typeface="Arial"/>
                <a:cs typeface="Arial"/>
              </a:rPr>
              <a:t>đặc </a:t>
            </a:r>
            <a:r>
              <a:rPr sz="1900" spc="-5" dirty="0" err="1">
                <a:latin typeface="Arial"/>
                <a:cs typeface="Arial"/>
              </a:rPr>
              <a:t>điểm</a:t>
            </a:r>
            <a:r>
              <a:rPr sz="1900" spc="-5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kỹ</a:t>
            </a:r>
            <a:r>
              <a:rPr lang="vi-VN" sz="1900" spc="-320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thuật</a:t>
            </a:r>
            <a:r>
              <a:rPr sz="19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5114" marR="148133">
              <a:lnSpc>
                <a:spcPts val="1845"/>
              </a:lnSpc>
            </a:pPr>
            <a:r>
              <a:rPr sz="1900" spc="-5" dirty="0">
                <a:latin typeface="Arial"/>
                <a:cs typeface="Arial"/>
              </a:rPr>
              <a:t>DOM là một Application Programming Interface (API) xác định </a:t>
            </a:r>
            <a:r>
              <a:rPr sz="1900" dirty="0">
                <a:latin typeface="Arial"/>
                <a:cs typeface="Arial"/>
              </a:rPr>
              <a:t>cấu trúc đối tượng để truy cập </a:t>
            </a:r>
            <a:r>
              <a:rPr sz="1900" spc="-11" dirty="0">
                <a:latin typeface="Arial"/>
                <a:cs typeface="Arial"/>
              </a:rPr>
              <a:t>và  </a:t>
            </a:r>
            <a:r>
              <a:rPr sz="1900" dirty="0">
                <a:latin typeface="Arial"/>
                <a:cs typeface="Arial"/>
              </a:rPr>
              <a:t>thao tác các phần tử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5">
                <a:latin typeface="Arial"/>
                <a:cs typeface="Arial"/>
              </a:rPr>
              <a:t>HTML</a:t>
            </a:r>
            <a:r>
              <a:rPr sz="1900" spc="-5" smtClean="0">
                <a:latin typeface="Arial"/>
                <a:cs typeface="Arial"/>
              </a:rPr>
              <a:t>.</a:t>
            </a:r>
            <a:endParaRPr lang="en-US" sz="1900" dirty="0">
              <a:latin typeface="Arial"/>
              <a:cs typeface="Arial"/>
            </a:endParaRPr>
          </a:p>
          <a:p>
            <a:pPr marL="15114" marR="148133">
              <a:lnSpc>
                <a:spcPts val="1845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15114"/>
            <a:r>
              <a:rPr sz="1900" spc="-5" dirty="0">
                <a:latin typeface="Arial"/>
                <a:cs typeface="Arial"/>
              </a:rPr>
              <a:t>Được </a:t>
            </a:r>
            <a:r>
              <a:rPr sz="1900" dirty="0">
                <a:latin typeface="Arial"/>
                <a:cs typeface="Arial"/>
              </a:rPr>
              <a:t>sử dụng </a:t>
            </a:r>
            <a:r>
              <a:rPr sz="1900" spc="-11" dirty="0">
                <a:latin typeface="Arial"/>
                <a:cs typeface="Arial"/>
              </a:rPr>
              <a:t>với </a:t>
            </a:r>
            <a:r>
              <a:rPr sz="1900" spc="-5" dirty="0">
                <a:latin typeface="Arial"/>
                <a:cs typeface="Arial"/>
              </a:rPr>
              <a:t>JavaScript </a:t>
            </a:r>
            <a:r>
              <a:rPr sz="1900" dirty="0">
                <a:latin typeface="Arial"/>
                <a:cs typeface="Arial"/>
              </a:rPr>
              <a:t>để </a:t>
            </a:r>
            <a:r>
              <a:rPr sz="1900" spc="-5" dirty="0">
                <a:latin typeface="Arial"/>
                <a:cs typeface="Arial"/>
              </a:rPr>
              <a:t>thêm, chỉnh sửa, </a:t>
            </a:r>
            <a:r>
              <a:rPr sz="1900" dirty="0">
                <a:latin typeface="Arial"/>
                <a:cs typeface="Arial"/>
              </a:rPr>
              <a:t>hoặc </a:t>
            </a:r>
            <a:r>
              <a:rPr sz="1900" spc="-5" dirty="0">
                <a:latin typeface="Arial"/>
                <a:cs typeface="Arial"/>
              </a:rPr>
              <a:t>xóa, </a:t>
            </a:r>
            <a:r>
              <a:rPr sz="1900" dirty="0">
                <a:latin typeface="Arial"/>
                <a:cs typeface="Arial"/>
              </a:rPr>
              <a:t>các nội dung trên trang</a:t>
            </a:r>
            <a:r>
              <a:rPr sz="1900" spc="-209" dirty="0">
                <a:latin typeface="Arial"/>
                <a:cs typeface="Arial"/>
              </a:rPr>
              <a:t> </a:t>
            </a:r>
            <a:r>
              <a:rPr sz="1900" spc="-5">
                <a:latin typeface="Arial"/>
                <a:cs typeface="Arial"/>
              </a:rPr>
              <a:t>web</a:t>
            </a:r>
            <a:r>
              <a:rPr sz="1900" spc="-5" smtClean="0">
                <a:latin typeface="Arial"/>
                <a:cs typeface="Arial"/>
              </a:rPr>
              <a:t>.</a:t>
            </a:r>
            <a:endParaRPr lang="en-US" sz="1900" dirty="0">
              <a:latin typeface="Arial"/>
              <a:cs typeface="Arial"/>
            </a:endParaRPr>
          </a:p>
          <a:p>
            <a:pPr marL="15114"/>
            <a:endParaRPr sz="2700" dirty="0">
              <a:latin typeface="Times New Roman"/>
              <a:cs typeface="Times New Roman"/>
            </a:endParaRPr>
          </a:p>
          <a:p>
            <a:pPr marL="15114">
              <a:lnSpc>
                <a:spcPts val="1994"/>
              </a:lnSpc>
            </a:pPr>
            <a:r>
              <a:rPr sz="1900" spc="-5" dirty="0">
                <a:latin typeface="Arial"/>
                <a:cs typeface="Arial"/>
              </a:rPr>
              <a:t>Thông </a:t>
            </a:r>
            <a:r>
              <a:rPr sz="1900" dirty="0">
                <a:latin typeface="Arial"/>
                <a:cs typeface="Arial"/>
              </a:rPr>
              <a:t>số kỹ thuật </a:t>
            </a:r>
            <a:r>
              <a:rPr sz="1900" spc="-5" dirty="0">
                <a:latin typeface="Arial"/>
                <a:cs typeface="Arial"/>
              </a:rPr>
              <a:t>DOM </a:t>
            </a:r>
            <a:r>
              <a:rPr sz="1900" dirty="0">
                <a:latin typeface="Arial"/>
                <a:cs typeface="Arial"/>
              </a:rPr>
              <a:t>được đặt bởi </a:t>
            </a:r>
            <a:r>
              <a:rPr sz="1900" spc="-5" dirty="0">
                <a:latin typeface="Arial"/>
                <a:cs typeface="Arial"/>
              </a:rPr>
              <a:t>World </a:t>
            </a:r>
            <a:r>
              <a:rPr sz="1900" dirty="0">
                <a:latin typeface="Arial"/>
                <a:cs typeface="Arial"/>
              </a:rPr>
              <a:t>Wide Web </a:t>
            </a:r>
            <a:r>
              <a:rPr sz="1900" spc="-5" dirty="0">
                <a:latin typeface="Arial"/>
                <a:cs typeface="Arial"/>
              </a:rPr>
              <a:t>Consortium </a:t>
            </a:r>
            <a:r>
              <a:rPr sz="1900" dirty="0">
                <a:latin typeface="Arial"/>
                <a:cs typeface="Arial"/>
              </a:rPr>
              <a:t>(W3C) </a:t>
            </a:r>
            <a:r>
              <a:rPr sz="1900" spc="-11" dirty="0">
                <a:latin typeface="Arial"/>
                <a:cs typeface="Arial"/>
              </a:rPr>
              <a:t>và </a:t>
            </a:r>
            <a:r>
              <a:rPr sz="1900" spc="-5" dirty="0">
                <a:latin typeface="Arial"/>
                <a:cs typeface="Arial"/>
              </a:rPr>
              <a:t>được thực </a:t>
            </a:r>
            <a:r>
              <a:rPr sz="1900" spc="-5" dirty="0" err="1">
                <a:latin typeface="Arial"/>
                <a:cs typeface="Arial"/>
              </a:rPr>
              <a:t>hiện</a:t>
            </a:r>
            <a:r>
              <a:rPr sz="1900" spc="-203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bởi</a:t>
            </a:r>
            <a:r>
              <a:rPr lang="vi-VN" sz="1900" dirty="0">
                <a:latin typeface="Arial"/>
                <a:cs typeface="Arial"/>
              </a:rPr>
              <a:t> </a:t>
            </a:r>
            <a:r>
              <a:rPr sz="1900" dirty="0" err="1">
                <a:latin typeface="Arial"/>
                <a:cs typeface="Arial"/>
              </a:rPr>
              <a:t>tất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cả các trình </a:t>
            </a:r>
            <a:r>
              <a:rPr sz="1900" spc="-5" dirty="0">
                <a:latin typeface="Arial"/>
                <a:cs typeface="Arial"/>
              </a:rPr>
              <a:t>duyệt </a:t>
            </a:r>
            <a:r>
              <a:rPr sz="1900" dirty="0">
                <a:latin typeface="Arial"/>
                <a:cs typeface="Arial"/>
              </a:rPr>
              <a:t>để khắc phục các </a:t>
            </a:r>
            <a:r>
              <a:rPr sz="1900" spc="-11" dirty="0">
                <a:latin typeface="Arial"/>
                <a:cs typeface="Arial"/>
              </a:rPr>
              <a:t>vấn </a:t>
            </a:r>
            <a:r>
              <a:rPr sz="1900" dirty="0">
                <a:latin typeface="Arial"/>
                <a:cs typeface="Arial"/>
              </a:rPr>
              <a:t>đề không tương</a:t>
            </a:r>
            <a:r>
              <a:rPr sz="1900" spc="-225" dirty="0">
                <a:latin typeface="Arial"/>
                <a:cs typeface="Arial"/>
              </a:rPr>
              <a:t> </a:t>
            </a:r>
            <a:r>
              <a:rPr sz="1900">
                <a:latin typeface="Arial"/>
                <a:cs typeface="Arial"/>
              </a:rPr>
              <a:t>thích</a:t>
            </a:r>
            <a:r>
              <a:rPr sz="1900" smtClean="0">
                <a:latin typeface="Arial"/>
                <a:cs typeface="Arial"/>
              </a:rPr>
              <a:t>.</a:t>
            </a:r>
            <a:endParaRPr lang="en-US" sz="1900" smtClean="0">
              <a:latin typeface="Arial"/>
              <a:cs typeface="Arial"/>
            </a:endParaRPr>
          </a:p>
          <a:p>
            <a:pPr marL="15114">
              <a:lnSpc>
                <a:spcPts val="1994"/>
              </a:lnSpc>
            </a:pPr>
            <a:endParaRPr lang="en-US" sz="2700" dirty="0">
              <a:latin typeface="Times New Roman"/>
              <a:cs typeface="Times New Roman"/>
            </a:endParaRPr>
          </a:p>
          <a:p>
            <a:pPr marL="15114"/>
            <a:r>
              <a:rPr sz="1900" spc="-5" smtClean="0">
                <a:latin typeface="Arial"/>
                <a:cs typeface="Arial"/>
              </a:rPr>
              <a:t>DOM </a:t>
            </a:r>
            <a:r>
              <a:rPr sz="1900" dirty="0">
                <a:latin typeface="Arial"/>
                <a:cs typeface="Arial"/>
              </a:rPr>
              <a:t>đọc tất cả các phần tử có trong </a:t>
            </a: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>
                <a:latin typeface="Arial"/>
                <a:cs typeface="Arial"/>
              </a:rPr>
              <a:t>trang </a:t>
            </a:r>
            <a:r>
              <a:rPr sz="1900" spc="-5" dirty="0">
                <a:latin typeface="Arial"/>
                <a:cs typeface="Arial"/>
              </a:rPr>
              <a:t>HTML </a:t>
            </a:r>
            <a:r>
              <a:rPr sz="1900" spc="-11" dirty="0">
                <a:latin typeface="Arial"/>
                <a:cs typeface="Arial"/>
              </a:rPr>
              <a:t>và xử </a:t>
            </a:r>
            <a:r>
              <a:rPr sz="1900" spc="-5" dirty="0">
                <a:latin typeface="Arial"/>
                <a:cs typeface="Arial"/>
              </a:rPr>
              <a:t>lý </a:t>
            </a:r>
            <a:r>
              <a:rPr sz="1900" dirty="0">
                <a:latin typeface="Arial"/>
                <a:cs typeface="Arial"/>
              </a:rPr>
              <a:t>các phần tử </a:t>
            </a:r>
            <a:r>
              <a:rPr sz="1900" spc="-5" dirty="0">
                <a:latin typeface="Arial"/>
                <a:cs typeface="Arial"/>
              </a:rPr>
              <a:t>HTML</a:t>
            </a:r>
            <a:r>
              <a:rPr sz="1900" spc="-369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là các </a:t>
            </a:r>
            <a:r>
              <a:rPr sz="1900">
                <a:latin typeface="Arial"/>
                <a:cs typeface="Arial"/>
              </a:rPr>
              <a:t>nút</a:t>
            </a:r>
            <a:r>
              <a:rPr sz="1900" smtClean="0">
                <a:latin typeface="Arial"/>
                <a:cs typeface="Arial"/>
              </a:rPr>
              <a:t>.</a:t>
            </a:r>
            <a:endParaRPr sz="1900" dirty="0">
              <a:latin typeface="Times New Roman"/>
              <a:cs typeface="Times New Roman"/>
            </a:endParaRPr>
          </a:p>
          <a:p>
            <a:pPr marL="28720" marR="47613">
              <a:lnSpc>
                <a:spcPct val="86400"/>
              </a:lnSpc>
              <a:spcBef>
                <a:spcPts val="1405"/>
              </a:spcBef>
            </a:pPr>
            <a:r>
              <a:rPr sz="1900" spc="-54" dirty="0">
                <a:latin typeface="Arial"/>
                <a:cs typeface="Arial"/>
              </a:rPr>
              <a:t>Toàn </a:t>
            </a:r>
            <a:r>
              <a:rPr sz="1900" dirty="0">
                <a:latin typeface="Arial"/>
                <a:cs typeface="Arial"/>
              </a:rPr>
              <a:t>bộ tài </a:t>
            </a:r>
            <a:r>
              <a:rPr sz="1900" spc="-5" dirty="0">
                <a:latin typeface="Arial"/>
                <a:cs typeface="Arial"/>
              </a:rPr>
              <a:t>liệu HTML </a:t>
            </a:r>
            <a:r>
              <a:rPr sz="1900" dirty="0">
                <a:latin typeface="Arial"/>
                <a:cs typeface="Arial"/>
              </a:rPr>
              <a:t>đại </a:t>
            </a:r>
            <a:r>
              <a:rPr sz="1900" spc="-5" dirty="0">
                <a:latin typeface="Arial"/>
                <a:cs typeface="Arial"/>
              </a:rPr>
              <a:t>diện </a:t>
            </a:r>
            <a:r>
              <a:rPr sz="1900" dirty="0">
                <a:latin typeface="Arial"/>
                <a:cs typeface="Arial"/>
              </a:rPr>
              <a:t>cho </a:t>
            </a:r>
            <a:r>
              <a:rPr sz="1900" spc="-5" dirty="0">
                <a:latin typeface="Arial"/>
                <a:cs typeface="Arial"/>
              </a:rPr>
              <a:t>một </a:t>
            </a:r>
            <a:r>
              <a:rPr sz="1900" dirty="0">
                <a:latin typeface="Arial"/>
                <a:cs typeface="Arial"/>
              </a:rPr>
              <a:t>nút tài </a:t>
            </a:r>
            <a:r>
              <a:rPr sz="1900" spc="-5" dirty="0">
                <a:latin typeface="Arial"/>
                <a:cs typeface="Arial"/>
              </a:rPr>
              <a:t>liệu. Nút </a:t>
            </a:r>
            <a:r>
              <a:rPr sz="1900" dirty="0">
                <a:latin typeface="Arial"/>
                <a:cs typeface="Arial"/>
              </a:rPr>
              <a:t>tài </a:t>
            </a:r>
            <a:r>
              <a:rPr sz="1900" spc="-5" dirty="0">
                <a:latin typeface="Arial"/>
                <a:cs typeface="Arial"/>
              </a:rPr>
              <a:t>liệu </a:t>
            </a:r>
            <a:r>
              <a:rPr sz="1900" dirty="0">
                <a:latin typeface="Arial"/>
                <a:cs typeface="Arial"/>
              </a:rPr>
              <a:t>này bao gồm các nút phần tử, các  nút thuộc tính, </a:t>
            </a:r>
            <a:r>
              <a:rPr sz="1900" spc="-11" dirty="0">
                <a:latin typeface="Arial"/>
                <a:cs typeface="Arial"/>
              </a:rPr>
              <a:t>và </a:t>
            </a:r>
            <a:r>
              <a:rPr sz="1900" dirty="0">
                <a:latin typeface="Arial"/>
                <a:cs typeface="Arial"/>
              </a:rPr>
              <a:t>các nút </a:t>
            </a:r>
            <a:r>
              <a:rPr sz="1900" spc="-11" dirty="0">
                <a:latin typeface="Arial"/>
                <a:cs typeface="Arial"/>
              </a:rPr>
              <a:t>văn </a:t>
            </a:r>
            <a:r>
              <a:rPr sz="1900" dirty="0">
                <a:latin typeface="Arial"/>
                <a:cs typeface="Arial"/>
              </a:rPr>
              <a:t>bản. </a:t>
            </a:r>
            <a:r>
              <a:rPr sz="1900" spc="-5" dirty="0">
                <a:latin typeface="Arial"/>
                <a:cs typeface="Arial"/>
              </a:rPr>
              <a:t>Nút </a:t>
            </a:r>
            <a:r>
              <a:rPr sz="1900" dirty="0">
                <a:latin typeface="Arial"/>
                <a:cs typeface="Arial"/>
              </a:rPr>
              <a:t>tài </a:t>
            </a:r>
            <a:r>
              <a:rPr sz="1900" spc="-5" dirty="0">
                <a:latin typeface="Arial"/>
                <a:cs typeface="Arial"/>
              </a:rPr>
              <a:t>liệu là </a:t>
            </a:r>
            <a:r>
              <a:rPr sz="1900" dirty="0">
                <a:latin typeface="Arial"/>
                <a:cs typeface="Arial"/>
              </a:rPr>
              <a:t>nút cấp cao nhất </a:t>
            </a:r>
            <a:r>
              <a:rPr sz="1900" spc="-11" dirty="0">
                <a:latin typeface="Arial"/>
                <a:cs typeface="Arial"/>
              </a:rPr>
              <a:t>và </a:t>
            </a:r>
            <a:r>
              <a:rPr sz="1900" dirty="0">
                <a:latin typeface="Arial"/>
                <a:cs typeface="Arial"/>
              </a:rPr>
              <a:t>các nút </a:t>
            </a:r>
            <a:r>
              <a:rPr sz="1900" spc="-11" dirty="0">
                <a:latin typeface="Arial"/>
                <a:cs typeface="Arial"/>
              </a:rPr>
              <a:t>văn </a:t>
            </a:r>
            <a:r>
              <a:rPr sz="1900" dirty="0">
                <a:latin typeface="Arial"/>
                <a:cs typeface="Arial"/>
              </a:rPr>
              <a:t>bản </a:t>
            </a:r>
            <a:r>
              <a:rPr sz="1900" spc="-5" dirty="0">
                <a:latin typeface="Arial"/>
                <a:cs typeface="Arial"/>
              </a:rPr>
              <a:t>là những  người </a:t>
            </a:r>
            <a:r>
              <a:rPr sz="1900" dirty="0">
                <a:latin typeface="Arial"/>
                <a:cs typeface="Arial"/>
              </a:rPr>
              <a:t>thấp</a:t>
            </a:r>
            <a:r>
              <a:rPr sz="1900" spc="-49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nhất.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6700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52486"/>
            <a:ext cx="895265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DOM-Mô </a:t>
            </a:r>
            <a:r>
              <a:rPr spc="-5" dirty="0"/>
              <a:t>hình </a:t>
            </a:r>
            <a:r>
              <a:rPr dirty="0"/>
              <a:t>đối </a:t>
            </a:r>
            <a:r>
              <a:rPr spc="-5" dirty="0"/>
              <a:t>tượng </a:t>
            </a:r>
            <a:r>
              <a:rPr spc="-24" dirty="0"/>
              <a:t>tài </a:t>
            </a:r>
            <a:r>
              <a:rPr dirty="0"/>
              <a:t>liệu</a:t>
            </a:r>
            <a:r>
              <a:rPr spc="-114" dirty="0"/>
              <a:t> </a:t>
            </a:r>
            <a:r>
              <a:rPr spc="-5" dirty="0"/>
              <a:t>2-3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825754"/>
            <a:ext cx="4755726" cy="356544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&lt;html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lang=”en”&gt;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595550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&lt;title&gt;Welcome&lt;/title&gt;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&lt;h1&gt; Introduction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&lt;/h1&gt;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&lt;ahref=”#”&gt;Click</a:t>
            </a:r>
            <a:r>
              <a:rPr sz="1900" spc="-24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Here&lt;/a&gt;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86402" y="2057401"/>
            <a:ext cx="6352030" cy="3285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4085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64" y="121307"/>
            <a:ext cx="8952653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DOM-Mô </a:t>
            </a:r>
            <a:r>
              <a:rPr spc="-5" dirty="0"/>
              <a:t>hình </a:t>
            </a:r>
            <a:r>
              <a:rPr dirty="0"/>
              <a:t>đối </a:t>
            </a:r>
            <a:r>
              <a:rPr spc="-5" dirty="0"/>
              <a:t>tượng </a:t>
            </a:r>
            <a:r>
              <a:rPr spc="-24" dirty="0"/>
              <a:t>tài </a:t>
            </a:r>
            <a:r>
              <a:rPr spc="-5" dirty="0"/>
              <a:t>liệu</a:t>
            </a:r>
            <a:r>
              <a:rPr spc="-79" dirty="0"/>
              <a:t> </a:t>
            </a:r>
            <a:r>
              <a:rPr spc="-5" dirty="0"/>
              <a:t>3-3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1451" y="2001012"/>
            <a:ext cx="11673075" cy="786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451" y="2705100"/>
            <a:ext cx="11719812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451" y="3509773"/>
            <a:ext cx="11673075" cy="675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191" y="1298193"/>
            <a:ext cx="11467336" cy="492222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71084" indent="-327250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spc="-54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5" dirty="0">
                <a:latin typeface="Calibri"/>
                <a:cs typeface="Calibri"/>
              </a:rPr>
              <a:t>nút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5" dirty="0">
                <a:latin typeface="Calibri"/>
                <a:cs typeface="Calibri"/>
              </a:rPr>
              <a:t>tại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hệ thống nút chứa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nhất</a:t>
            </a:r>
            <a:r>
              <a:rPr spc="-2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</a:p>
          <a:p>
            <a:pPr marL="371084" marR="6047" indent="-327250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cung cấp thông tin </a:t>
            </a:r>
            <a:r>
              <a:rPr spc="-5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nút. 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nút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như  sau:</a:t>
            </a:r>
          </a:p>
          <a:p>
            <a:pPr>
              <a:spcBef>
                <a:spcPts val="30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5114" marR="304575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nodeName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cho tên của </a:t>
            </a:r>
            <a:r>
              <a:rPr spc="-5" dirty="0">
                <a:latin typeface="Arial"/>
                <a:cs typeface="Arial"/>
              </a:rPr>
              <a:t>nút. Nó chứa các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thẻ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HTML  trong trường hợp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trên.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785"/>
              </a:spcBef>
            </a:pPr>
            <a:r>
              <a:rPr spc="-24" dirty="0">
                <a:latin typeface="Arial"/>
                <a:cs typeface="Arial"/>
              </a:rPr>
              <a:t>nodeValue </a:t>
            </a:r>
            <a:r>
              <a:rPr dirty="0">
                <a:latin typeface="Arial"/>
                <a:cs typeface="Arial"/>
              </a:rPr>
              <a:t>- </a:t>
            </a:r>
            <a:r>
              <a:rPr spc="-5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chứa trong các nút. Thuộc tính này </a:t>
            </a:r>
            <a:r>
              <a:rPr dirty="0">
                <a:latin typeface="Arial"/>
                <a:cs typeface="Arial"/>
              </a:rPr>
              <a:t>chỉ có </a:t>
            </a:r>
            <a:r>
              <a:rPr spc="-5" dirty="0" err="1">
                <a:latin typeface="Arial"/>
                <a:cs typeface="Arial"/>
              </a:rPr>
              <a:t>sẵn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cho</a:t>
            </a:r>
            <a:r>
              <a:rPr lang="vi-VN" spc="-5" dirty="0">
                <a:latin typeface="Arial"/>
                <a:cs typeface="Arial"/>
              </a:rPr>
              <a:t> </a:t>
            </a:r>
            <a:r>
              <a:rPr spc="-5" dirty="0" err="1">
                <a:latin typeface="Arial"/>
                <a:cs typeface="Arial"/>
              </a:rPr>
              <a:t>các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nút </a:t>
            </a:r>
            <a:r>
              <a:rPr spc="-5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>
                <a:latin typeface="Arial"/>
                <a:cs typeface="Arial"/>
              </a:rPr>
              <a:t>không </a:t>
            </a:r>
            <a:r>
              <a:rPr spc="-5" smtClean="0">
                <a:latin typeface="Arial"/>
                <a:cs typeface="Arial"/>
              </a:rPr>
              <a:t>cho </a:t>
            </a:r>
            <a:r>
              <a:rPr spc="-11" smtClean="0">
                <a:latin typeface="Arial"/>
                <a:cs typeface="Arial"/>
              </a:rPr>
              <a:t>liệu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nút.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/>
            <a:r>
              <a:rPr spc="-24" dirty="0">
                <a:latin typeface="Arial"/>
                <a:cs typeface="Arial"/>
              </a:rPr>
              <a:t>nodeType </a:t>
            </a:r>
            <a:r>
              <a:rPr dirty="0">
                <a:latin typeface="Arial"/>
                <a:cs typeface="Arial"/>
              </a:rPr>
              <a:t>– </a:t>
            </a:r>
            <a:r>
              <a:rPr spc="-5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5" dirty="0">
                <a:latin typeface="Arial"/>
                <a:cs typeface="Arial"/>
              </a:rPr>
              <a:t>loại nút. </a:t>
            </a:r>
            <a:r>
              <a:rPr dirty="0">
                <a:latin typeface="Arial"/>
                <a:cs typeface="Arial"/>
              </a:rPr>
              <a:t>Ví </a:t>
            </a:r>
            <a:r>
              <a:rPr spc="-5" dirty="0">
                <a:latin typeface="Arial"/>
                <a:cs typeface="Arial"/>
              </a:rPr>
              <a:t>dụ, nút </a:t>
            </a:r>
            <a:r>
              <a:rPr dirty="0">
                <a:latin typeface="Arial"/>
                <a:cs typeface="Arial"/>
              </a:rPr>
              <a:t>tài </a:t>
            </a:r>
            <a:r>
              <a:rPr spc="-11" dirty="0">
                <a:latin typeface="Arial"/>
                <a:cs typeface="Arial"/>
              </a:rPr>
              <a:t>liệu, </a:t>
            </a:r>
            <a:r>
              <a:rPr spc="-5" dirty="0">
                <a:latin typeface="Arial"/>
                <a:cs typeface="Arial"/>
              </a:rPr>
              <a:t>nút phần</a:t>
            </a:r>
            <a:r>
              <a:rPr spc="136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tử,..</a:t>
            </a:r>
          </a:p>
          <a:p>
            <a:pPr>
              <a:spcBef>
                <a:spcPts val="4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371084" marR="6047" indent="-327250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HTML </a:t>
            </a:r>
            <a:r>
              <a:rPr spc="5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cung cấp đối tượng tiêu chuẩn cho các </a:t>
            </a:r>
            <a:r>
              <a:rPr spc="-11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 đối tượng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>
              <a:spcBef>
                <a:spcPts val="30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915241" lvl="1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915996" algn="l"/>
              </a:tabLst>
            </a:pPr>
            <a:r>
              <a:rPr dirty="0">
                <a:latin typeface="Calibri"/>
                <a:cs typeface="Calibri"/>
              </a:rPr>
              <a:t>Document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</a:t>
            </a:r>
          </a:p>
          <a:p>
            <a:pPr marL="915241" lvl="1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15996" algn="l"/>
              </a:tabLst>
            </a:pPr>
            <a:r>
              <a:rPr dirty="0">
                <a:latin typeface="Calibri"/>
                <a:cs typeface="Calibri"/>
              </a:rPr>
              <a:t>Form object</a:t>
            </a:r>
          </a:p>
          <a:p>
            <a:pPr marL="915241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15996" algn="l"/>
              </a:tabLst>
            </a:pPr>
            <a:r>
              <a:rPr dirty="0">
                <a:latin typeface="Calibri"/>
                <a:cs typeface="Calibri"/>
              </a:rPr>
              <a:t>Link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</a:t>
            </a:r>
          </a:p>
          <a:p>
            <a:pPr marL="915241" lvl="1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915996" algn="l"/>
              </a:tabLst>
            </a:pPr>
            <a:r>
              <a:rPr spc="-24" dirty="0">
                <a:latin typeface="Calibri"/>
                <a:cs typeface="Calibri"/>
              </a:rPr>
              <a:t>Table </a:t>
            </a:r>
            <a:r>
              <a:rPr dirty="0">
                <a:latin typeface="Calibri"/>
                <a:cs typeface="Calibri"/>
              </a:rPr>
              <a:t>object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01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628"/>
            <a:ext cx="68927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Document</a:t>
            </a:r>
            <a:r>
              <a:rPr spc="-60" dirty="0"/>
              <a:t> </a:t>
            </a:r>
            <a:r>
              <a:rPr spc="-5" dirty="0"/>
              <a:t>1-3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3937" y="1071373"/>
            <a:ext cx="11340591" cy="78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937" y="1783080"/>
            <a:ext cx="11340591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937" y="2479548"/>
            <a:ext cx="11340591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3937" y="3211069"/>
            <a:ext cx="11340591" cy="787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939" y="3944111"/>
            <a:ext cx="11409681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684" y="1281051"/>
            <a:ext cx="11123844" cy="316227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Javascript 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bày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194989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Đại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toàn bộ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truy cập 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khác,  chẳng hạn như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neo,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dirty="0">
              <a:latin typeface="Arial"/>
              <a:cs typeface="Arial"/>
            </a:endParaRPr>
          </a:p>
          <a:p>
            <a:pPr marL="15114" marR="182140">
              <a:lnSpc>
                <a:spcPts val="2225"/>
              </a:lnSpc>
              <a:spcBef>
                <a:spcPts val="2084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khi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BODY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2048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Cũng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đối tượng cửa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sổ 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window.document.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hoặc lấy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về các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934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388" y="61488"/>
            <a:ext cx="689271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Document</a:t>
            </a:r>
            <a:r>
              <a:rPr spc="-60" dirty="0"/>
              <a:t> </a:t>
            </a:r>
            <a:r>
              <a:rPr spc="-5" dirty="0"/>
              <a:t>2-3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783222" y="889563"/>
            <a:ext cx="10522374" cy="52233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4900" baseline="-1488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r>
              <a:rPr sz="4900" baseline="-16865" dirty="0">
                <a:solidFill>
                  <a:srgbClr val="AC1317"/>
                </a:solidFill>
                <a:latin typeface="Times New Roman"/>
                <a:cs typeface="Times New Roman"/>
              </a:rPr>
              <a:t> </a:t>
            </a:r>
            <a:r>
              <a:rPr lang="en-US" sz="3300" baseline="3003" dirty="0" err="1">
                <a:latin typeface="Calibri"/>
                <a:cs typeface="Calibri"/>
              </a:rPr>
              <a:t>Bảng</a:t>
            </a:r>
            <a:r>
              <a:rPr lang="en-US" sz="33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sau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liệt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kê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thuộc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tính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của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đối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tượng</a:t>
            </a:r>
            <a:r>
              <a:rPr lang="en-US" sz="2400" dirty="0">
                <a:latin typeface="Calibri"/>
                <a:cs typeface="Calibri"/>
              </a:rPr>
              <a:t> document</a:t>
            </a:r>
            <a:endParaRPr baseline="3003" dirty="0">
              <a:latin typeface="Calibri"/>
              <a:cs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40" y="1733550"/>
            <a:ext cx="7326537" cy="3802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602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49501"/>
            <a:ext cx="68935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11" dirty="0"/>
              <a:t>Document</a:t>
            </a:r>
            <a:r>
              <a:rPr spc="-54" dirty="0"/>
              <a:t> </a:t>
            </a:r>
            <a:r>
              <a:rPr spc="-11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66667" y="700024"/>
            <a:ext cx="11493219" cy="561792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z="1900" dirty="0">
                <a:latin typeface="Calibri"/>
                <a:cs typeface="Calibri"/>
              </a:rPr>
              <a:t>Ví</a:t>
            </a:r>
            <a:r>
              <a:rPr sz="1900" spc="-19" dirty="0">
                <a:latin typeface="Calibri"/>
                <a:cs typeface="Calibri"/>
              </a:rPr>
              <a:t> </a:t>
            </a:r>
            <a:r>
              <a:rPr sz="1900" spc="5" dirty="0">
                <a:latin typeface="Calibri"/>
                <a:cs typeface="Calibri"/>
              </a:rPr>
              <a:t>dụ</a:t>
            </a:r>
            <a:endParaRPr sz="1900" dirty="0">
              <a:latin typeface="Calibri"/>
              <a:cs typeface="Calibri"/>
            </a:endParaRPr>
          </a:p>
          <a:p>
            <a:pPr marL="15114">
              <a:spcBef>
                <a:spcPts val="2333"/>
              </a:spcBef>
            </a:pPr>
            <a:r>
              <a:rPr sz="1600" spc="19" dirty="0">
                <a:latin typeface="Courier New"/>
                <a:cs typeface="Courier New"/>
              </a:rPr>
              <a:t>&lt;!DOCTYPE </a:t>
            </a:r>
            <a:r>
              <a:rPr sz="1600" spc="11" dirty="0">
                <a:latin typeface="Courier New"/>
                <a:cs typeface="Courier New"/>
              </a:rPr>
              <a:t>html&gt;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600" spc="19" dirty="0">
                <a:latin typeface="Courier New"/>
                <a:cs typeface="Courier New"/>
              </a:rPr>
              <a:t>&lt;head&gt; &lt;title&gt; Document Object</a:t>
            </a:r>
            <a:r>
              <a:rPr sz="1600" spc="41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&lt;/title&gt;</a:t>
            </a:r>
            <a:endParaRPr sz="1600" dirty="0">
              <a:latin typeface="Courier New"/>
              <a:cs typeface="Courier New"/>
            </a:endParaRPr>
          </a:p>
          <a:p>
            <a:pPr marL="294751">
              <a:spcBef>
                <a:spcPts val="41"/>
              </a:spcBef>
            </a:pPr>
            <a:r>
              <a:rPr sz="1600" spc="19" dirty="0">
                <a:latin typeface="Courier New"/>
                <a:cs typeface="Courier New"/>
              </a:rPr>
              <a:t>&lt;script&gt;</a:t>
            </a:r>
            <a:endParaRPr sz="1600" dirty="0">
              <a:latin typeface="Courier New"/>
              <a:cs typeface="Courier New"/>
            </a:endParaRPr>
          </a:p>
          <a:p>
            <a:pPr marL="294751">
              <a:spcBef>
                <a:spcPts val="60"/>
              </a:spcBef>
            </a:pPr>
            <a:r>
              <a:rPr sz="1600" spc="19" dirty="0">
                <a:latin typeface="Courier New"/>
                <a:cs typeface="Courier New"/>
              </a:rPr>
              <a:t>function change_image()</a:t>
            </a:r>
            <a:r>
              <a:rPr sz="1600" spc="35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{</a:t>
            </a:r>
            <a:endParaRPr sz="1600" dirty="0">
              <a:latin typeface="Courier New"/>
              <a:cs typeface="Courier New"/>
            </a:endParaRPr>
          </a:p>
          <a:p>
            <a:pPr marL="573631" marR="2317198">
              <a:lnSpc>
                <a:spcPct val="102000"/>
              </a:lnSpc>
            </a:pPr>
            <a:r>
              <a:rPr sz="1600" spc="19" dirty="0">
                <a:latin typeface="Courier New"/>
                <a:cs typeface="Courier New"/>
              </a:rPr>
              <a:t>var imgText=document.getElementById(‘myImg’).alt;  if(imgText==”ford”) {</a:t>
            </a:r>
            <a:endParaRPr sz="1600" dirty="0">
              <a:latin typeface="Courier New"/>
              <a:cs typeface="Courier New"/>
            </a:endParaRPr>
          </a:p>
          <a:p>
            <a:pPr marL="853268" marR="1199409">
              <a:lnSpc>
                <a:spcPct val="102000"/>
              </a:lnSpc>
              <a:spcBef>
                <a:spcPts val="19"/>
              </a:spcBef>
            </a:pPr>
            <a:r>
              <a:rPr sz="1600" spc="19" dirty="0">
                <a:latin typeface="Courier New"/>
                <a:cs typeface="Courier New"/>
              </a:rPr>
              <a:t>document.getElementById(‘myImg’).src=”ferrari.jpg”;  document.getElementById(‘myImg’).alt =”ferrari”;  document.getElementById(‘mytext’).value =”Ferrari</a:t>
            </a:r>
            <a:r>
              <a:rPr sz="1600" spc="71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Car”;</a:t>
            </a:r>
            <a:endParaRPr sz="1600" dirty="0">
              <a:latin typeface="Courier New"/>
              <a:cs typeface="Courier New"/>
            </a:endParaRPr>
          </a:p>
          <a:p>
            <a:pPr marL="853268" marR="1618866" indent="-279637">
              <a:lnSpc>
                <a:spcPct val="102200"/>
              </a:lnSpc>
              <a:spcBef>
                <a:spcPts val="11"/>
              </a:spcBef>
            </a:pPr>
            <a:r>
              <a:rPr sz="1600" spc="19" dirty="0">
                <a:latin typeface="Courier New"/>
                <a:cs typeface="Courier New"/>
              </a:rPr>
              <a:t>} else {  document.getElementById(‘myImg’).src=”ford.jpg”;  document.getElementById(‘myImg’).alt =”ford”;  document.getElementById(‘mytext’).value =”Ford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Car”;</a:t>
            </a:r>
            <a:endParaRPr sz="1600" dirty="0">
              <a:latin typeface="Courier New"/>
              <a:cs typeface="Courier New"/>
            </a:endParaRPr>
          </a:p>
          <a:p>
            <a:pPr marL="573631">
              <a:spcBef>
                <a:spcPts val="41"/>
              </a:spcBef>
            </a:pPr>
            <a:r>
              <a:rPr sz="1600" spc="19" dirty="0">
                <a:latin typeface="Courier New"/>
                <a:cs typeface="Courier New"/>
              </a:rPr>
              <a:t>} }</a:t>
            </a:r>
            <a:endParaRPr sz="1600" dirty="0">
              <a:latin typeface="Courier New"/>
              <a:cs typeface="Courier New"/>
            </a:endParaRPr>
          </a:p>
          <a:p>
            <a:pPr marL="294751">
              <a:spcBef>
                <a:spcPts val="41"/>
              </a:spcBef>
            </a:pPr>
            <a:r>
              <a:rPr sz="1600" spc="19" dirty="0">
                <a:latin typeface="Courier New"/>
                <a:cs typeface="Courier New"/>
              </a:rPr>
              <a:t>&lt;/script&gt; </a:t>
            </a:r>
            <a:r>
              <a:rPr sz="1600" spc="11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z="1600" spc="19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294751">
              <a:spcBef>
                <a:spcPts val="49"/>
              </a:spcBef>
              <a:tabLst>
                <a:tab pos="2480447" algn="l"/>
                <a:tab pos="4666140" algn="l"/>
                <a:tab pos="6433136" algn="l"/>
                <a:tab pos="8339952" algn="l"/>
              </a:tabLst>
            </a:pPr>
            <a:r>
              <a:rPr sz="1600" spc="19" dirty="0">
                <a:latin typeface="Courier New"/>
                <a:cs typeface="Courier New"/>
              </a:rPr>
              <a:t>&lt;imgid=”</a:t>
            </a:r>
            <a:r>
              <a:rPr sz="1600" spc="19" dirty="0" err="1">
                <a:latin typeface="Courier New"/>
                <a:cs typeface="Courier New"/>
              </a:rPr>
              <a:t>myImg</a:t>
            </a:r>
            <a:r>
              <a:rPr sz="1600" spc="19" dirty="0">
                <a:latin typeface="Courier New"/>
                <a:cs typeface="Courier New"/>
              </a:rPr>
              <a:t>”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9" dirty="0" err="1">
                <a:latin typeface="Courier New"/>
                <a:cs typeface="Courier New"/>
              </a:rPr>
              <a:t>src</a:t>
            </a:r>
            <a:r>
              <a:rPr sz="1600" spc="19" dirty="0">
                <a:latin typeface="Courier New"/>
                <a:cs typeface="Courier New"/>
              </a:rPr>
              <a:t>=”</a:t>
            </a:r>
            <a:r>
              <a:rPr sz="1600" spc="19" dirty="0">
                <a:latin typeface="Courier New"/>
                <a:cs typeface="Courier New"/>
              </a:rPr>
              <a:t>ford.jpg”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width</a:t>
            </a:r>
            <a:r>
              <a:rPr sz="1600" spc="19" dirty="0">
                <a:latin typeface="Courier New"/>
                <a:cs typeface="Courier New"/>
              </a:rPr>
              <a:t>=”</a:t>
            </a:r>
            <a:r>
              <a:rPr sz="1600" spc="19" dirty="0">
                <a:latin typeface="Courier New"/>
                <a:cs typeface="Courier New"/>
              </a:rPr>
              <a:t>300”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height</a:t>
            </a:r>
            <a:r>
              <a:rPr sz="1600" spc="19" dirty="0">
                <a:latin typeface="Courier New"/>
                <a:cs typeface="Courier New"/>
              </a:rPr>
              <a:t>=”</a:t>
            </a:r>
            <a:r>
              <a:rPr sz="1600" spc="19" dirty="0">
                <a:latin typeface="Courier New"/>
                <a:cs typeface="Courier New"/>
              </a:rPr>
              <a:t>300”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1" dirty="0">
                <a:latin typeface="Courier New"/>
                <a:cs typeface="Courier New"/>
              </a:rPr>
              <a:t>alt</a:t>
            </a:r>
            <a:r>
              <a:rPr sz="1600" spc="11" dirty="0">
                <a:latin typeface="Courier New"/>
                <a:cs typeface="Courier New"/>
              </a:rPr>
              <a:t>=”ford</a:t>
            </a:r>
            <a:r>
              <a:rPr sz="1600" spc="11" dirty="0">
                <a:latin typeface="Courier New"/>
                <a:cs typeface="Courier New"/>
              </a:rPr>
              <a:t>”</a:t>
            </a:r>
            <a:r>
              <a:rPr sz="1600" spc="19" dirty="0">
                <a:latin typeface="Courier New"/>
                <a:cs typeface="Courier New"/>
              </a:rPr>
              <a:t>/&gt; </a:t>
            </a:r>
            <a:r>
              <a:rPr sz="1600" spc="19" dirty="0">
                <a:latin typeface="Courier New"/>
                <a:cs typeface="Courier New"/>
              </a:rPr>
              <a:t>&lt;br/&gt;</a:t>
            </a:r>
            <a:endParaRPr sz="1600" dirty="0">
              <a:latin typeface="Courier New"/>
              <a:cs typeface="Courier New"/>
            </a:endParaRPr>
          </a:p>
          <a:p>
            <a:pPr marL="341610" marR="6047" indent="92204">
              <a:lnSpc>
                <a:spcPct val="102000"/>
              </a:lnSpc>
              <a:spcBef>
                <a:spcPts val="11"/>
              </a:spcBef>
              <a:tabLst>
                <a:tab pos="1763217" algn="l"/>
                <a:tab pos="3091865" algn="l"/>
                <a:tab pos="5119605" algn="l"/>
                <a:tab pos="7150364" algn="l"/>
                <a:tab pos="9178103" algn="l"/>
              </a:tabLst>
            </a:pPr>
            <a:r>
              <a:rPr sz="1600" spc="19" dirty="0">
                <a:latin typeface="Courier New"/>
                <a:cs typeface="Courier New"/>
              </a:rPr>
              <a:t>Model:	&lt;</a:t>
            </a:r>
            <a:r>
              <a:rPr sz="1600" spc="19" dirty="0">
                <a:latin typeface="Courier New"/>
                <a:cs typeface="Courier New"/>
              </a:rPr>
              <a:t>input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1" dirty="0">
                <a:latin typeface="Courier New"/>
                <a:cs typeface="Courier New"/>
              </a:rPr>
              <a:t>t</a:t>
            </a:r>
            <a:r>
              <a:rPr sz="1600" spc="19" dirty="0">
                <a:latin typeface="Courier New"/>
                <a:cs typeface="Courier New"/>
              </a:rPr>
              <a:t>y</a:t>
            </a:r>
            <a:r>
              <a:rPr sz="1600" spc="30" dirty="0">
                <a:latin typeface="Courier New"/>
                <a:cs typeface="Courier New"/>
              </a:rPr>
              <a:t>p</a:t>
            </a:r>
            <a:r>
              <a:rPr sz="1600" spc="11" dirty="0">
                <a:latin typeface="Courier New"/>
                <a:cs typeface="Courier New"/>
              </a:rPr>
              <a:t>e</a:t>
            </a:r>
            <a:r>
              <a:rPr sz="1600" spc="19" dirty="0">
                <a:latin typeface="Courier New"/>
                <a:cs typeface="Courier New"/>
              </a:rPr>
              <a:t>=</a:t>
            </a:r>
            <a:r>
              <a:rPr sz="1600" spc="11" dirty="0">
                <a:latin typeface="Courier New"/>
                <a:cs typeface="Courier New"/>
              </a:rPr>
              <a:t>”</a:t>
            </a:r>
            <a:r>
              <a:rPr sz="1600" spc="19" dirty="0">
                <a:latin typeface="Courier New"/>
                <a:cs typeface="Courier New"/>
              </a:rPr>
              <a:t>t</a:t>
            </a:r>
            <a:r>
              <a:rPr sz="1600" spc="11" dirty="0">
                <a:latin typeface="Courier New"/>
                <a:cs typeface="Courier New"/>
              </a:rPr>
              <a:t>e</a:t>
            </a:r>
            <a:r>
              <a:rPr sz="1600" spc="19" dirty="0">
                <a:latin typeface="Courier New"/>
                <a:cs typeface="Courier New"/>
              </a:rPr>
              <a:t>x</a:t>
            </a:r>
            <a:r>
              <a:rPr sz="1600" spc="11" dirty="0">
                <a:latin typeface="Courier New"/>
                <a:cs typeface="Courier New"/>
              </a:rPr>
              <a:t>t</a:t>
            </a:r>
            <a:r>
              <a:rPr sz="1600" spc="19" dirty="0">
                <a:latin typeface="Courier New"/>
                <a:cs typeface="Courier New"/>
              </a:rPr>
              <a:t>”</a:t>
            </a:r>
            <a:r>
              <a:rPr lang="vi-VN" sz="1600" dirty="0">
                <a:latin typeface="Courier New"/>
                <a:cs typeface="Courier New"/>
              </a:rPr>
              <a:t> </a:t>
            </a:r>
            <a:r>
              <a:rPr sz="1600" spc="30" dirty="0">
                <a:latin typeface="Courier New"/>
                <a:cs typeface="Courier New"/>
              </a:rPr>
              <a:t>i</a:t>
            </a:r>
            <a:r>
              <a:rPr sz="1600" spc="11" dirty="0">
                <a:latin typeface="Courier New"/>
                <a:cs typeface="Courier New"/>
              </a:rPr>
              <a:t>d</a:t>
            </a:r>
            <a:r>
              <a:rPr sz="1600" spc="19" dirty="0">
                <a:latin typeface="Courier New"/>
                <a:cs typeface="Courier New"/>
              </a:rPr>
              <a:t>=</a:t>
            </a:r>
            <a:r>
              <a:rPr sz="1600" spc="24" dirty="0">
                <a:latin typeface="Courier New"/>
                <a:cs typeface="Courier New"/>
              </a:rPr>
              <a:t>”</a:t>
            </a:r>
            <a:r>
              <a:rPr sz="1600" spc="19" dirty="0" err="1">
                <a:latin typeface="Courier New"/>
                <a:cs typeface="Courier New"/>
              </a:rPr>
              <a:t>mytex</a:t>
            </a:r>
            <a:r>
              <a:rPr sz="1600" spc="24" dirty="0" err="1">
                <a:latin typeface="Courier New"/>
                <a:cs typeface="Courier New"/>
              </a:rPr>
              <a:t>t</a:t>
            </a:r>
            <a:r>
              <a:rPr sz="1600" spc="19" dirty="0">
                <a:latin typeface="Courier New"/>
                <a:cs typeface="Courier New"/>
              </a:rPr>
              <a:t>”</a:t>
            </a:r>
            <a:r>
              <a:rPr lang="vi-VN" sz="1600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value</a:t>
            </a:r>
            <a:r>
              <a:rPr sz="1600" spc="19" dirty="0">
                <a:latin typeface="Courier New"/>
                <a:cs typeface="Courier New"/>
              </a:rPr>
              <a:t>=”F</a:t>
            </a:r>
            <a:r>
              <a:rPr sz="1600" spc="30" dirty="0">
                <a:latin typeface="Courier New"/>
                <a:cs typeface="Courier New"/>
              </a:rPr>
              <a:t>o</a:t>
            </a:r>
            <a:r>
              <a:rPr sz="1600" spc="19" dirty="0">
                <a:latin typeface="Courier New"/>
                <a:cs typeface="Courier New"/>
              </a:rPr>
              <a:t>rd</a:t>
            </a:r>
            <a:r>
              <a:rPr sz="1600" dirty="0">
                <a:latin typeface="Courier New"/>
                <a:cs typeface="Courier New"/>
              </a:rPr>
              <a:t>	</a:t>
            </a:r>
            <a:r>
              <a:rPr sz="1600" spc="19" dirty="0">
                <a:latin typeface="Courier New"/>
                <a:cs typeface="Courier New"/>
              </a:rPr>
              <a:t>Car”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9" dirty="0" err="1">
                <a:latin typeface="Courier New"/>
                <a:cs typeface="Courier New"/>
              </a:rPr>
              <a:t>readonly</a:t>
            </a:r>
            <a:r>
              <a:rPr sz="1600" spc="19" dirty="0">
                <a:latin typeface="Courier New"/>
                <a:cs typeface="Courier New"/>
              </a:rPr>
              <a:t>=”</a:t>
            </a:r>
            <a:r>
              <a:rPr sz="1600" spc="19" dirty="0" err="1">
                <a:latin typeface="Courier New"/>
                <a:cs typeface="Courier New"/>
              </a:rPr>
              <a:t>readonly</a:t>
            </a:r>
            <a:r>
              <a:rPr sz="1600" spc="19" dirty="0">
                <a:latin typeface="Courier New"/>
                <a:cs typeface="Courier New"/>
              </a:rPr>
              <a:t>”/&gt;</a:t>
            </a:r>
            <a:r>
              <a:rPr lang="vi-VN" sz="1600" spc="19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&lt;</a:t>
            </a:r>
            <a:r>
              <a:rPr sz="1600" spc="19" dirty="0">
                <a:latin typeface="Courier New"/>
                <a:cs typeface="Courier New"/>
              </a:rPr>
              <a:t>br/&gt;&lt;br/&gt;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41"/>
              </a:spcBef>
            </a:pPr>
            <a:r>
              <a:rPr sz="1600" spc="19" dirty="0">
                <a:latin typeface="Courier New"/>
                <a:cs typeface="Courier New"/>
              </a:rPr>
              <a:t>&lt;input type=”button” </a:t>
            </a:r>
            <a:r>
              <a:rPr sz="1600" spc="11" dirty="0">
                <a:latin typeface="Courier New"/>
                <a:cs typeface="Courier New"/>
              </a:rPr>
              <a:t>value=”Change </a:t>
            </a:r>
            <a:r>
              <a:rPr sz="1600" spc="19" dirty="0">
                <a:latin typeface="Courier New"/>
                <a:cs typeface="Courier New"/>
              </a:rPr>
              <a:t>Image”</a:t>
            </a:r>
            <a:r>
              <a:rPr sz="1600" spc="119" dirty="0">
                <a:latin typeface="Courier New"/>
                <a:cs typeface="Courier New"/>
              </a:rPr>
              <a:t> </a:t>
            </a:r>
            <a:r>
              <a:rPr sz="1600" spc="19" dirty="0">
                <a:latin typeface="Courier New"/>
                <a:cs typeface="Courier New"/>
              </a:rPr>
              <a:t>onclick=”change_image()”/&gt;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60"/>
              </a:spcBef>
            </a:pPr>
            <a:r>
              <a:rPr sz="1600" spc="19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01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61488"/>
            <a:ext cx="54618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0" dirty="0"/>
              <a:t>Form</a:t>
            </a:r>
            <a:r>
              <a:rPr spc="-11" dirty="0"/>
              <a:t> </a:t>
            </a:r>
            <a:r>
              <a:rPr spc="-5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045463"/>
            <a:ext cx="11338560" cy="149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2666238"/>
            <a:ext cx="11338560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122" y="1151384"/>
            <a:ext cx="10568094" cy="216752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Chấp nhận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gửi dữ liệu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đã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 nhận.</a:t>
            </a:r>
            <a:endParaRPr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00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tài 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300">
              <a:latin typeface="Times New Roman"/>
              <a:cs typeface="Times New Roman"/>
            </a:endParaRPr>
          </a:p>
          <a:p>
            <a:pPr marL="15114" marR="244870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thuật DOM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đại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form  HTML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&lt;form&gt; trong một tài liệu</a:t>
            </a:r>
            <a:r>
              <a:rPr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563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988" y="72918"/>
            <a:ext cx="546184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Đối tượng </a:t>
            </a:r>
            <a:r>
              <a:rPr spc="-30" dirty="0"/>
              <a:t>Form</a:t>
            </a:r>
            <a:r>
              <a:rPr spc="-11" dirty="0"/>
              <a:t> </a:t>
            </a:r>
            <a:r>
              <a:rPr spc="-5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761745"/>
            <a:ext cx="896196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111" y="1003660"/>
            <a:ext cx="11727774" cy="5432344"/>
          </a:xfrm>
          <a:prstGeom prst="rect">
            <a:avLst/>
          </a:prstGeom>
        </p:spPr>
        <p:txBody>
          <a:bodyPr vert="horz" wrap="square" lIns="0" tIns="20407" rIns="0" bIns="0" rtlCol="0">
            <a:spAutoFit/>
          </a:bodyPr>
          <a:lstStyle/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&lt;!DOCTYPE html</a:t>
            </a:r>
            <a:r>
              <a:rPr lang="vi-VN" sz="1600" spc="19" dirty="0">
                <a:latin typeface="Courier New"/>
                <a:cs typeface="Courier New"/>
              </a:rPr>
              <a:t>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&lt;html&gt;</a:t>
            </a:r>
            <a:endParaRPr lang="vi-VN" sz="1600" spc="19" dirty="0">
              <a:latin typeface="Courier New"/>
              <a:cs typeface="Courier New"/>
            </a:endParaRP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</a:t>
            </a:r>
            <a:r>
              <a:rPr lang="vi-VN" sz="1600" spc="19" dirty="0">
                <a:latin typeface="Courier New"/>
                <a:cs typeface="Courier New"/>
              </a:rPr>
              <a:t>head&gt;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</a:t>
            </a:r>
            <a:r>
              <a:rPr lang="vi-VN" sz="1600" spc="19" dirty="0">
                <a:latin typeface="Courier New"/>
                <a:cs typeface="Courier New"/>
              </a:rPr>
              <a:t>title&gt; Form Object &lt;/title&gt;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</a:t>
            </a:r>
            <a:r>
              <a:rPr lang="vi-VN" sz="1600" spc="19" dirty="0">
                <a:latin typeface="Courier New"/>
                <a:cs typeface="Courier New"/>
              </a:rPr>
              <a:t>script&gt;</a:t>
            </a:r>
          </a:p>
          <a:p>
            <a:pPr marL="791295" lvl="1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functiondisplay_length</a:t>
            </a:r>
            <a:r>
              <a:rPr lang="vi-VN" sz="1600" spc="19" dirty="0">
                <a:latin typeface="Courier New"/>
                <a:cs typeface="Courier New"/>
              </a:rPr>
              <a:t>() {</a:t>
            </a:r>
          </a:p>
          <a:p>
            <a:pPr marL="791295" lvl="1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var </a:t>
            </a:r>
            <a:r>
              <a:rPr lang="vi-VN" sz="1600" spc="19" dirty="0">
                <a:latin typeface="Courier New"/>
                <a:cs typeface="Courier New"/>
              </a:rPr>
              <a:t>count =document.getElementById(“form1”).length;</a:t>
            </a:r>
          </a:p>
          <a:p>
            <a:pPr marL="791295" lvl="1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alert</a:t>
            </a:r>
            <a:r>
              <a:rPr lang="vi-VN" sz="1600" spc="19" dirty="0">
                <a:latin typeface="Courier New"/>
                <a:cs typeface="Courier New"/>
              </a:rPr>
              <a:t>(‘Number of controls on the form: ‘ + count);</a:t>
            </a:r>
          </a:p>
          <a:p>
            <a:pPr marL="791295" lvl="1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}</a:t>
            </a:r>
            <a:endParaRPr lang="vi-VN" sz="1600" spc="19" dirty="0">
              <a:latin typeface="Courier New"/>
              <a:cs typeface="Courier New"/>
            </a:endParaRP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&lt;/</a:t>
            </a:r>
            <a:r>
              <a:rPr lang="vi-VN" sz="1600" spc="19" dirty="0">
                <a:latin typeface="Courier New"/>
                <a:cs typeface="Courier New"/>
              </a:rPr>
              <a:t>script&gt;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&lt;/</a:t>
            </a:r>
            <a:r>
              <a:rPr lang="vi-VN" sz="1600" spc="19" dirty="0">
                <a:latin typeface="Courier New"/>
                <a:cs typeface="Courier New"/>
              </a:rPr>
              <a:t>head&gt;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</a:t>
            </a:r>
            <a:r>
              <a:rPr lang="vi-VN" sz="1600" spc="19" dirty="0">
                <a:latin typeface="Courier New"/>
                <a:cs typeface="Courier New"/>
              </a:rPr>
              <a:t>body&gt;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&lt;</a:t>
            </a:r>
            <a:r>
              <a:rPr lang="vi-VN" sz="1600" spc="19" dirty="0">
                <a:latin typeface="Courier New"/>
                <a:cs typeface="Courier New"/>
              </a:rPr>
              <a:t>form id=”form1” action=”welcome.php”&gt;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   First </a:t>
            </a:r>
            <a:r>
              <a:rPr lang="vi-VN" sz="1600" spc="19" dirty="0">
                <a:latin typeface="Courier New"/>
                <a:cs typeface="Courier New"/>
              </a:rPr>
              <a:t>name: &lt;input type=”text” name=”firstname” value=”John</a:t>
            </a:r>
            <a:r>
              <a:rPr lang="vi-VN" sz="1600" spc="19" dirty="0">
                <a:latin typeface="Courier New"/>
                <a:cs typeface="Courier New"/>
              </a:rPr>
              <a:t>”/&gt;&lt;</a:t>
            </a:r>
            <a:r>
              <a:rPr lang="vi-VN" sz="1600" spc="19" dirty="0">
                <a:latin typeface="Courier New"/>
                <a:cs typeface="Courier New"/>
              </a:rPr>
              <a:t>br /&gt;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   Last </a:t>
            </a:r>
            <a:r>
              <a:rPr lang="vi-VN" sz="1600" spc="19" dirty="0">
                <a:latin typeface="Courier New"/>
                <a:cs typeface="Courier New"/>
              </a:rPr>
              <a:t>name: &lt;input type=”text” name=”lastname” value=”Smith” /&gt;&lt;</a:t>
            </a:r>
            <a:r>
              <a:rPr lang="vi-VN" sz="1600" spc="19" dirty="0">
                <a:latin typeface="Courier New"/>
                <a:cs typeface="Courier New"/>
              </a:rPr>
              <a:t>br/&gt;</a:t>
            </a:r>
            <a:endParaRPr lang="vi-VN" sz="1600" spc="19" dirty="0">
              <a:latin typeface="Courier New"/>
              <a:cs typeface="Courier New"/>
            </a:endParaRP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   Age </a:t>
            </a:r>
            <a:r>
              <a:rPr lang="vi-VN" sz="1600" spc="19" dirty="0">
                <a:latin typeface="Courier New"/>
                <a:cs typeface="Courier New"/>
              </a:rPr>
              <a:t>: &lt;input type=”text” name=”age” value=”40” /&gt;&lt;br /&gt;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   &lt;</a:t>
            </a:r>
            <a:r>
              <a:rPr lang="vi-VN" sz="1600" spc="19" dirty="0">
                <a:latin typeface="Courier New"/>
                <a:cs typeface="Courier New"/>
              </a:rPr>
              <a:t>input type=”button” value = ”</a:t>
            </a:r>
            <a:r>
              <a:rPr lang="vi-VN" sz="1600" spc="19" dirty="0">
                <a:latin typeface="Courier New"/>
                <a:cs typeface="Courier New"/>
              </a:rPr>
              <a:t>Controls” onClick</a:t>
            </a:r>
            <a:r>
              <a:rPr lang="vi-VN" sz="1600" spc="19" dirty="0">
                <a:latin typeface="Courier New"/>
                <a:cs typeface="Courier New"/>
              </a:rPr>
              <a:t>=”display_length()”/&gt;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   &lt;/</a:t>
            </a:r>
            <a:r>
              <a:rPr lang="vi-VN" sz="1600" spc="19" dirty="0">
                <a:latin typeface="Courier New"/>
                <a:cs typeface="Courier New"/>
              </a:rPr>
              <a:t>form&gt;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   &lt;/</a:t>
            </a:r>
            <a:r>
              <a:rPr lang="vi-VN" sz="1600" spc="19" dirty="0">
                <a:latin typeface="Courier New"/>
                <a:cs typeface="Courier New"/>
              </a:rPr>
              <a:t>body&gt;</a:t>
            </a:r>
          </a:p>
          <a:p>
            <a:pPr marL="247138">
              <a:spcBef>
                <a:spcPts val="160"/>
              </a:spcBef>
            </a:pPr>
            <a:r>
              <a:rPr lang="vi-VN" sz="1600" spc="19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19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67521"/>
            <a:ext cx="7194974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dirty="0"/>
              <a:t>Mô </a:t>
            </a:r>
            <a:r>
              <a:rPr spc="-30" dirty="0"/>
              <a:t>tả </a:t>
            </a:r>
            <a:r>
              <a:rPr spc="-24" dirty="0"/>
              <a:t>và </a:t>
            </a:r>
            <a:r>
              <a:rPr spc="-5" dirty="0"/>
              <a:t>định nghĩa </a:t>
            </a:r>
            <a:r>
              <a:rPr spc="-11" dirty="0"/>
              <a:t>các </a:t>
            </a:r>
            <a:r>
              <a:rPr spc="-5" dirty="0"/>
              <a:t>hàm</a:t>
            </a:r>
            <a:r>
              <a:rPr spc="90" dirty="0"/>
              <a:t> </a:t>
            </a:r>
            <a:r>
              <a:rPr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40082" y="2663951"/>
            <a:ext cx="4765038" cy="2023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24541" y="3281554"/>
            <a:ext cx="2201334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69529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bao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gồm</a:t>
            </a:r>
            <a:endParaRPr sz="1900">
              <a:latin typeface="Arial"/>
              <a:cs typeface="Arial"/>
            </a:endParaRPr>
          </a:p>
          <a:p>
            <a:pPr marL="386201" marR="6047" indent="-371841">
              <a:lnSpc>
                <a:spcPct val="70000"/>
              </a:lnSpc>
              <a:spcBef>
                <a:spcPts val="339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tự, chữ số,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gạch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dưới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93537" y="2499360"/>
            <a:ext cx="5175504" cy="2276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63071" y="3328798"/>
            <a:ext cx="2466339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15114" marR="6047" indent="97494">
              <a:lnSpc>
                <a:spcPct val="70000"/>
              </a:lnSpc>
              <a:spcBef>
                <a:spcPts val="798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Không 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z="1900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64995" y="3459481"/>
            <a:ext cx="4460239" cy="283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7529" y="4800677"/>
            <a:ext cx="2632285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25457">
              <a:lnSpc>
                <a:spcPts val="1945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endParaRPr sz="1900">
              <a:latin typeface="Arial"/>
              <a:cs typeface="Arial"/>
            </a:endParaRPr>
          </a:p>
          <a:p>
            <a:pPr marL="15114" marR="6047" indent="150398">
              <a:lnSpc>
                <a:spcPct val="70000"/>
              </a:lnSpc>
              <a:spcBef>
                <a:spcPts val="34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chữ cái  hoặc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dấu gạch</a:t>
            </a:r>
            <a:r>
              <a:rPr sz="1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dưới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6996" y="2308861"/>
            <a:ext cx="3533646" cy="2115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63068" y="2933827"/>
            <a:ext cx="1846746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15114" marR="6047" indent="41569">
              <a:lnSpc>
                <a:spcPct val="70000"/>
              </a:lnSpc>
              <a:spcBef>
                <a:spcPts val="1142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của  các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hàm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77795" y="594359"/>
            <a:ext cx="4395216" cy="27111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125722" y="1214753"/>
            <a:ext cx="2438401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7209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Không 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endParaRPr sz="1900">
              <a:latin typeface="Arial"/>
              <a:cs typeface="Arial"/>
            </a:endParaRPr>
          </a:p>
          <a:p>
            <a:pPr marL="107321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chữ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sz="1900">
              <a:latin typeface="Arial"/>
              <a:cs typeface="Arial"/>
            </a:endParaRPr>
          </a:p>
          <a:p>
            <a:pPr marL="324982" marR="6047" indent="-310622">
              <a:lnSpc>
                <a:spcPct val="70000"/>
              </a:lnSpc>
              <a:spcBef>
                <a:spcPts val="345"/>
              </a:spcBef>
            </a:pP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không thể chứa  khoảng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trắng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87321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4950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825755"/>
            <a:ext cx="10623972" cy="4255067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 algn="just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hàm là phần </a:t>
            </a:r>
            <a:r>
              <a:rPr spc="-5" dirty="0">
                <a:latin typeface="Calibri"/>
                <a:cs typeface="Calibri"/>
              </a:rPr>
              <a:t>tái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5" dirty="0">
                <a:latin typeface="Calibri"/>
                <a:cs typeface="Calibri"/>
              </a:rPr>
              <a:t>mã, </a:t>
            </a:r>
            <a:r>
              <a:rPr dirty="0">
                <a:latin typeface="Calibri"/>
                <a:cs typeface="Calibri"/>
              </a:rPr>
              <a:t>thực hiện tính toán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tham số </a:t>
            </a:r>
            <a:r>
              <a:rPr spc="-5" dirty="0">
                <a:latin typeface="Calibri"/>
                <a:cs typeface="Calibri"/>
              </a:rPr>
              <a:t>và các 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10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câu lệnh return </a:t>
            </a:r>
            <a:r>
              <a:rPr spc="-11" dirty="0">
                <a:latin typeface="Calibri"/>
                <a:cs typeface="Calibri"/>
              </a:rPr>
              <a:t>trả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quả đầu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sau khi gọi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hàm.</a:t>
            </a:r>
            <a:endParaRPr>
              <a:latin typeface="Calibri"/>
              <a:cs typeface="Calibri"/>
            </a:endParaRPr>
          </a:p>
          <a:p>
            <a:pPr marL="341610" marR="6047" indent="-326493" algn="just">
              <a:lnSpc>
                <a:spcPct val="111900"/>
              </a:lnSpc>
              <a:spcBef>
                <a:spcPts val="104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Đối tượng là thực thể có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phương </a:t>
            </a:r>
            <a:r>
              <a:rPr spc="5" dirty="0">
                <a:latin typeface="Calibri"/>
                <a:cs typeface="Calibri"/>
              </a:rPr>
              <a:t>thức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giống như các đối  tượng </a:t>
            </a:r>
            <a:r>
              <a:rPr spc="5" dirty="0">
                <a:latin typeface="Calibri"/>
                <a:cs typeface="Calibri"/>
              </a:rPr>
              <a:t>thực </a:t>
            </a:r>
            <a:r>
              <a:rPr spc="-11" dirty="0">
                <a:latin typeface="Calibri"/>
                <a:cs typeface="Calibri"/>
              </a:rPr>
              <a:t>tế </a:t>
            </a:r>
            <a:r>
              <a:rPr dirty="0">
                <a:latin typeface="Calibri"/>
                <a:cs typeface="Calibri"/>
              </a:rPr>
              <a:t>đời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sống.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6801" indent="-326493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Có hai cách để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tùy biến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bằng cách trực tiếp từ  đối tượng Object đối tượng hoặc bằng cách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tự </a:t>
            </a:r>
            <a:r>
              <a:rPr spc="-19" dirty="0">
                <a:latin typeface="Calibri"/>
                <a:cs typeface="Calibri"/>
              </a:rPr>
              <a:t>xây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dựng.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6801" indent="-326493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cung cấp các đối tượng khác nhau được </a:t>
            </a:r>
            <a:r>
              <a:rPr spc="-19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sẵn, chẳng hạn 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String, Math,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Date.</a:t>
            </a:r>
            <a:endParaRPr>
              <a:latin typeface="Calibri"/>
              <a:cs typeface="Calibri"/>
            </a:endParaRPr>
          </a:p>
          <a:p>
            <a:pPr>
              <a:spcBef>
                <a:spcPts val="49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6047" indent="-326493" algn="just">
              <a:lnSpc>
                <a:spcPct val="101200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JavaScript cũng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các đối tượng </a:t>
            </a:r>
            <a:r>
              <a:rPr spc="-30" dirty="0">
                <a:latin typeface="Calibri"/>
                <a:cs typeface="Calibri"/>
              </a:rPr>
              <a:t>Browser, </a:t>
            </a:r>
            <a:r>
              <a:rPr dirty="0">
                <a:latin typeface="Calibri"/>
                <a:cs typeface="Calibri"/>
              </a:rPr>
              <a:t>chẳng hạn như </a:t>
            </a:r>
            <a:r>
              <a:rPr spc="-24" dirty="0">
                <a:latin typeface="Calibri"/>
                <a:cs typeface="Calibri"/>
              </a:rPr>
              <a:t>window,  </a:t>
            </a:r>
            <a:r>
              <a:rPr spc="-19" dirty="0">
                <a:latin typeface="Calibri"/>
                <a:cs typeface="Calibri"/>
              </a:rPr>
              <a:t>history, </a:t>
            </a:r>
            <a:r>
              <a:rPr dirty="0">
                <a:latin typeface="Calibri"/>
                <a:cs typeface="Calibri"/>
              </a:rPr>
              <a:t>location,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navigation.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7558" indent="-326493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kỹ thuật tiêu chuẩn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truy cập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thao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-11" dirty="0">
                <a:latin typeface="Calibri"/>
                <a:cs typeface="Calibri"/>
              </a:rPr>
              <a:t>tử  </a:t>
            </a:r>
            <a:r>
              <a:rPr dirty="0">
                <a:latin typeface="Calibri"/>
                <a:cs typeface="Calibri"/>
              </a:rPr>
              <a:t>HTML. </a:t>
            </a:r>
            <a:r>
              <a:rPr spc="5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cung 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document được sử dụng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Javascript để truy cập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 HTML được trình </a:t>
            </a:r>
            <a:r>
              <a:rPr spc="-5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trên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8327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" y="1855802"/>
            <a:ext cx="12192000" cy="707886"/>
          </a:xfrm>
          <a:prstGeom prst="rect">
            <a:avLst/>
          </a:prstGeom>
          <a:noFill/>
          <a:ln>
            <a:noFill/>
          </a:ln>
        </p:spPr>
        <p:txBody>
          <a:bodyPr lIns="108813" tIns="54393" rIns="108813" bIns="54393" anchor="t" anchorCtr="0">
            <a:noAutofit/>
          </a:bodyPr>
          <a:lstStyle/>
          <a:p>
            <a:pPr algn="ctr">
              <a:buSzPct val="25000"/>
            </a:pPr>
            <a:r>
              <a:rPr lang="en-US" sz="49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96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44039"/>
            <a:ext cx="7194974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dirty="0"/>
              <a:t>Mô </a:t>
            </a:r>
            <a:r>
              <a:rPr spc="-30" dirty="0"/>
              <a:t>tả </a:t>
            </a:r>
            <a:r>
              <a:rPr spc="-24" dirty="0"/>
              <a:t>và </a:t>
            </a:r>
            <a:r>
              <a:rPr dirty="0"/>
              <a:t>định </a:t>
            </a:r>
            <a:r>
              <a:rPr spc="-5" dirty="0"/>
              <a:t>nghĩa </a:t>
            </a:r>
            <a:r>
              <a:rPr spc="-11" dirty="0"/>
              <a:t>các </a:t>
            </a:r>
            <a:r>
              <a:rPr dirty="0"/>
              <a:t>hàm</a:t>
            </a:r>
            <a:r>
              <a:rPr spc="49" dirty="0"/>
              <a:t> </a:t>
            </a:r>
            <a:r>
              <a:rPr spc="-5" dirty="0"/>
              <a:t>2-2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6" y="935483"/>
            <a:ext cx="6873239" cy="184958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</a:t>
            </a:r>
            <a:r>
              <a:rPr spc="-3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hàm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function function_name(list of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parameters)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// Body of the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function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6402" y="2514601"/>
            <a:ext cx="6033007" cy="3410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94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190" y="45994"/>
            <a:ext cx="44356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Gọi </a:t>
            </a:r>
            <a:r>
              <a:rPr spc="-24" dirty="0"/>
              <a:t>các </a:t>
            </a:r>
            <a:r>
              <a:rPr spc="-11" dirty="0"/>
              <a:t>hàm</a:t>
            </a:r>
            <a:r>
              <a:rPr spc="-49" dirty="0"/>
              <a:t> </a:t>
            </a:r>
            <a:r>
              <a:rPr spc="-5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5966" y="1312163"/>
            <a:ext cx="11338560" cy="213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5966" y="3659124"/>
            <a:ext cx="1133856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966" y="4398264"/>
            <a:ext cx="1133856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966" y="5129785"/>
            <a:ext cx="11338560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3119" y="1425828"/>
            <a:ext cx="11121405" cy="442159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Một hàm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5" dirty="0">
                <a:latin typeface="Arial"/>
                <a:cs typeface="Arial"/>
              </a:rPr>
              <a:t>phải được gọi hoặc được gọi là để thực hiện nó trong trình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 marR="31591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Để gọi một hàm,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5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hàm tiếp theo là </a:t>
            </a:r>
            <a:r>
              <a:rPr dirty="0">
                <a:latin typeface="Arial"/>
                <a:cs typeface="Arial"/>
              </a:rPr>
              <a:t>cặp </a:t>
            </a:r>
            <a:r>
              <a:rPr spc="-11" dirty="0">
                <a:latin typeface="Arial"/>
                <a:cs typeface="Arial"/>
              </a:rPr>
              <a:t>ngoặc </a:t>
            </a:r>
            <a:r>
              <a:rPr spc="-5" dirty="0">
                <a:latin typeface="Arial"/>
                <a:cs typeface="Arial"/>
              </a:rPr>
              <a:t>()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các tham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bên  trong nếu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Một hàm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được định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gọi trong một tập tin JavaScript bên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ngoài.</a:t>
            </a:r>
            <a:endParaRPr dirty="0">
              <a:latin typeface="Arial"/>
              <a:cs typeface="Arial"/>
            </a:endParaRPr>
          </a:p>
          <a:p>
            <a:pPr marL="15114">
              <a:spcBef>
                <a:spcPts val="1834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15114">
              <a:spcBef>
                <a:spcPts val="1834"/>
              </a:spcBef>
            </a:pPr>
            <a:r>
              <a:rPr spc="-5" smtClean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hàm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được </a:t>
            </a:r>
            <a:r>
              <a:rPr spc="-11" dirty="0">
                <a:latin typeface="Arial"/>
                <a:cs typeface="Arial"/>
              </a:rPr>
              <a:t>gọi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hàm </a:t>
            </a:r>
            <a:r>
              <a:rPr spc="-5" dirty="0">
                <a:latin typeface="Arial"/>
                <a:cs typeface="Arial"/>
              </a:rPr>
              <a:t>khác trong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 marL="15114">
              <a:spcBef>
                <a:spcPts val="1834"/>
              </a:spcBef>
            </a:pPr>
            <a:r>
              <a:rPr spc="-5" smtClean="0">
                <a:latin typeface="Arial"/>
                <a:cs typeface="Arial"/>
              </a:rPr>
              <a:t>Một </a:t>
            </a:r>
            <a:r>
              <a:rPr spc="-5" dirty="0">
                <a:latin typeface="Arial"/>
                <a:cs typeface="Arial"/>
              </a:rPr>
              <a:t>hàm để gọi một hàm khác được gọi là hàm</a:t>
            </a:r>
            <a:r>
              <a:rPr spc="7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Các hàm cung </a:t>
            </a:r>
            <a:r>
              <a:rPr dirty="0">
                <a:latin typeface="Arial"/>
                <a:cs typeface="Arial"/>
              </a:rPr>
              <a:t>cấp các tiện </a:t>
            </a:r>
            <a:r>
              <a:rPr spc="-5" dirty="0">
                <a:latin typeface="Arial"/>
                <a:cs typeface="Arial"/>
              </a:rPr>
              <a:t>lợi bằng </a:t>
            </a:r>
            <a:r>
              <a:rPr dirty="0">
                <a:latin typeface="Arial"/>
                <a:cs typeface="Arial"/>
              </a:rPr>
              <a:t>cách cho </a:t>
            </a:r>
            <a:r>
              <a:rPr spc="-5" dirty="0">
                <a:latin typeface="Arial"/>
                <a:cs typeface="Arial"/>
              </a:rPr>
              <a:t>phép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gọi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một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hàm nhiều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lần.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59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4294967295"/>
          </p:nvPr>
        </p:nvSpPr>
        <p:spPr>
          <a:xfrm>
            <a:off x="11506204" y="6608684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215991" y="1454920"/>
            <a:ext cx="6334411" cy="432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308190" y="45994"/>
            <a:ext cx="44356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Gọi </a:t>
            </a:r>
            <a:r>
              <a:rPr spc="-24" dirty="0"/>
              <a:t>các </a:t>
            </a:r>
            <a:r>
              <a:rPr spc="-11" dirty="0"/>
              <a:t>hàm</a:t>
            </a:r>
            <a:r>
              <a:rPr spc="-49" dirty="0"/>
              <a:t> </a:t>
            </a:r>
            <a:r>
              <a:rPr spc="-5" dirty="0"/>
              <a:t>1-2</a:t>
            </a:r>
          </a:p>
        </p:txBody>
      </p:sp>
    </p:spTree>
    <p:extLst>
      <p:ext uri="{BB962C8B-B14F-4D97-AF65-F5344CB8AC3E}">
        <p14:creationId xmlns:p14="http://schemas.microsoft.com/office/powerpoint/2010/main" val="1577286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586" y="50058"/>
            <a:ext cx="587163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tham số của</a:t>
            </a:r>
            <a:r>
              <a:rPr spc="-71" dirty="0"/>
              <a:t> </a:t>
            </a:r>
            <a:r>
              <a:rPr spc="-11" dirty="0"/>
              <a:t>hàm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73028" y="911353"/>
            <a:ext cx="4765038" cy="2023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70897" y="1443353"/>
            <a:ext cx="2170851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23192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Các hàm</a:t>
            </a:r>
            <a:r>
              <a:rPr sz="19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1900">
              <a:latin typeface="Arial"/>
              <a:cs typeface="Arial"/>
            </a:endParaRPr>
          </a:p>
          <a:p>
            <a:pPr marL="829839" marR="34010" indent="-786002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chấp nhận tham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7938" y="746760"/>
            <a:ext cx="5084064" cy="2276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73408" y="1405255"/>
            <a:ext cx="2470574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thể được tạo</a:t>
            </a:r>
            <a:r>
              <a:rPr sz="1900" b="1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endParaRPr sz="1900">
              <a:latin typeface="Arial"/>
              <a:cs typeface="Arial"/>
            </a:endParaRPr>
          </a:p>
          <a:p>
            <a:pPr marL="257719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nhu</a:t>
            </a:r>
            <a:r>
              <a:rPr sz="1900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1900">
              <a:latin typeface="Arial"/>
              <a:cs typeface="Arial"/>
            </a:endParaRPr>
          </a:p>
          <a:p>
            <a:pPr marL="232021" marR="41569" indent="-178363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nhận 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từ  người sử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9793" y="1706881"/>
            <a:ext cx="5563616" cy="2831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76798" y="2962780"/>
            <a:ext cx="2763519" cy="91218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tham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mà trên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5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hiện các thao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26996" y="708659"/>
            <a:ext cx="4346445" cy="1962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4070" y="1257046"/>
            <a:ext cx="2663815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357481" marR="6047" indent="-343121">
              <a:lnSpc>
                <a:spcPct val="70000"/>
              </a:lnSpc>
              <a:spcBef>
                <a:spcPts val="1142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Các tham</a:t>
            </a:r>
            <a:r>
              <a:rPr sz="30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số  của</a:t>
            </a:r>
            <a:r>
              <a:rPr sz="3000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hàm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000" y="2895600"/>
            <a:ext cx="6006593" cy="3476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15-Hàm và đối tượng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741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7194</TotalTime>
  <Words>4797</Words>
  <Application>Microsoft Office PowerPoint</Application>
  <PresentationFormat>Custom</PresentationFormat>
  <Paragraphs>735</Paragraphs>
  <Slides>53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Office Theme</vt:lpstr>
      <vt:lpstr>1_Office Theme</vt:lpstr>
      <vt:lpstr>Bài 15 Hàm và đối tượng </vt:lpstr>
      <vt:lpstr>Mục tiêu</vt:lpstr>
      <vt:lpstr>Giới thiệu</vt:lpstr>
      <vt:lpstr>Các hàm</vt:lpstr>
      <vt:lpstr>Mô tả và định nghĩa các hàm 1-2</vt:lpstr>
      <vt:lpstr>Mô tả và định nghĩa các hàm 2-2</vt:lpstr>
      <vt:lpstr>Gọi các hàm 1-2</vt:lpstr>
      <vt:lpstr>Gọi các hàm 1-2</vt:lpstr>
      <vt:lpstr>Các tham số của hàm</vt:lpstr>
      <vt:lpstr>Các cách truyền tham số 1-3</vt:lpstr>
      <vt:lpstr>Các cách truyền tham số 2-3</vt:lpstr>
      <vt:lpstr>Các cách truyền tham số 3-3</vt:lpstr>
      <vt:lpstr>Câu lệnh return</vt:lpstr>
      <vt:lpstr>Đối tượng trong JavaScript 1-2</vt:lpstr>
      <vt:lpstr>Đối tượng trong JavaScript 2-2</vt:lpstr>
      <vt:lpstr>Tạo đối tượng người dùng 1-3</vt:lpstr>
      <vt:lpstr>Tạo đối tượng người dùng 2-3</vt:lpstr>
      <vt:lpstr>Tạo đối tượng người dùng 3-3</vt:lpstr>
      <vt:lpstr>Tạo thuộc tính cho các đối tượng người dùng1-2</vt:lpstr>
      <vt:lpstr>Tạo thuộc tính cho các đối tượng người dùng2-2</vt:lpstr>
      <vt:lpstr>Tạo phương thức cho các đối tượng người dùng</vt:lpstr>
      <vt:lpstr>Các đối tượng xây dựng sẵn</vt:lpstr>
      <vt:lpstr>Đối tượng String 1-3</vt:lpstr>
      <vt:lpstr>Đối tượng String 2-3</vt:lpstr>
      <vt:lpstr>Đối tượng String 3-3</vt:lpstr>
      <vt:lpstr>Đối tượng Math 1-2</vt:lpstr>
      <vt:lpstr>Đối tượng Math 2-2</vt:lpstr>
      <vt:lpstr>Đối tượng Date 1-3</vt:lpstr>
      <vt:lpstr>Đối tượng Date 2-3</vt:lpstr>
      <vt:lpstr>Đối tượng Date 3-3</vt:lpstr>
      <vt:lpstr>Câu lệnh with</vt:lpstr>
      <vt:lpstr>Các đối tượng Browser</vt:lpstr>
      <vt:lpstr>Đối tượng Window 1-4</vt:lpstr>
      <vt:lpstr>Đối tượng Window 2-4</vt:lpstr>
      <vt:lpstr>Đối tượng Window 3-4</vt:lpstr>
      <vt:lpstr>Đối tượng Window 4-4</vt:lpstr>
      <vt:lpstr>Đối tượng History 1-2</vt:lpstr>
      <vt:lpstr>Đối tượng history 2-2</vt:lpstr>
      <vt:lpstr>Đối tượng navigator 1-2</vt:lpstr>
      <vt:lpstr>Đối tượng navigator 2-2</vt:lpstr>
      <vt:lpstr>Đối tượng location</vt:lpstr>
      <vt:lpstr>DOM-Mô hình đối tượng tài liệu 1-3</vt:lpstr>
      <vt:lpstr>DOM-Mô hình đối tượng tài liệu 2-3</vt:lpstr>
      <vt:lpstr>DOM-Mô hình đối tượng tài liệu 3-3</vt:lpstr>
      <vt:lpstr>Đối tượng Document 1-3</vt:lpstr>
      <vt:lpstr>Đối tượng Document 2-3</vt:lpstr>
      <vt:lpstr>Đối tượng Document 3-3</vt:lpstr>
      <vt:lpstr>Đối tượng Form 1-2</vt:lpstr>
      <vt:lpstr>Đối tượng Form 2-2</vt:lpstr>
      <vt:lpstr>Tổng kết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2546</cp:revision>
  <dcterms:created xsi:type="dcterms:W3CDTF">2018-01-11T08:27:42Z</dcterms:created>
  <dcterms:modified xsi:type="dcterms:W3CDTF">2020-03-14T04:40:42Z</dcterms:modified>
</cp:coreProperties>
</file>